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1" r:id="rId3"/>
    <p:sldId id="257" r:id="rId4"/>
    <p:sldId id="258" r:id="rId5"/>
    <p:sldId id="259" r:id="rId6"/>
    <p:sldId id="262" r:id="rId7"/>
    <p:sldId id="289" r:id="rId8"/>
    <p:sldId id="290" r:id="rId9"/>
    <p:sldId id="266" r:id="rId10"/>
    <p:sldId id="293" r:id="rId11"/>
    <p:sldId id="260" r:id="rId12"/>
    <p:sldId id="264" r:id="rId13"/>
    <p:sldId id="265" r:id="rId14"/>
    <p:sldId id="267" r:id="rId15"/>
    <p:sldId id="294" r:id="rId16"/>
    <p:sldId id="274" r:id="rId17"/>
    <p:sldId id="269" r:id="rId18"/>
    <p:sldId id="270" r:id="rId19"/>
    <p:sldId id="284" r:id="rId20"/>
    <p:sldId id="285" r:id="rId21"/>
    <p:sldId id="286" r:id="rId22"/>
    <p:sldId id="295" r:id="rId23"/>
    <p:sldId id="271" r:id="rId24"/>
    <p:sldId id="272" r:id="rId25"/>
    <p:sldId id="273" r:id="rId26"/>
    <p:sldId id="276" r:id="rId27"/>
    <p:sldId id="291" r:id="rId28"/>
    <p:sldId id="283" r:id="rId2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8" d="100"/>
          <a:sy n="108"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6C0F32D2-FA71-469E-99FF-ED62D8CF3546}" type="datetimeFigureOut">
              <a:rPr lang="en-US" smtClean="0"/>
              <a:t>5/11/2018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E9A9DDA-AB3D-429B-B080-D576D6AE5929}" type="slidenum">
              <a:rPr lang="en-US" smtClean="0"/>
              <a:t>‹#›</a:t>
            </a:fld>
            <a:endParaRPr lang="en-US"/>
          </a:p>
        </p:txBody>
      </p:sp>
    </p:spTree>
    <p:extLst>
      <p:ext uri="{BB962C8B-B14F-4D97-AF65-F5344CB8AC3E}">
        <p14:creationId xmlns:p14="http://schemas.microsoft.com/office/powerpoint/2010/main" val="25414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a:t>
            </a:fld>
            <a:endParaRPr lang="en-US"/>
          </a:p>
        </p:txBody>
      </p:sp>
    </p:spTree>
    <p:extLst>
      <p:ext uri="{BB962C8B-B14F-4D97-AF65-F5344CB8AC3E}">
        <p14:creationId xmlns:p14="http://schemas.microsoft.com/office/powerpoint/2010/main" val="17848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10</a:t>
            </a:fld>
            <a:endParaRPr lang="en-US"/>
          </a:p>
        </p:txBody>
      </p:sp>
    </p:spTree>
    <p:extLst>
      <p:ext uri="{BB962C8B-B14F-4D97-AF65-F5344CB8AC3E}">
        <p14:creationId xmlns:p14="http://schemas.microsoft.com/office/powerpoint/2010/main" val="3981884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11</a:t>
            </a:fld>
            <a:endParaRPr lang="en-US"/>
          </a:p>
        </p:txBody>
      </p:sp>
    </p:spTree>
    <p:extLst>
      <p:ext uri="{BB962C8B-B14F-4D97-AF65-F5344CB8AC3E}">
        <p14:creationId xmlns:p14="http://schemas.microsoft.com/office/powerpoint/2010/main" val="2382519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12</a:t>
            </a:fld>
            <a:endParaRPr lang="en-US"/>
          </a:p>
        </p:txBody>
      </p:sp>
    </p:spTree>
    <p:extLst>
      <p:ext uri="{BB962C8B-B14F-4D97-AF65-F5344CB8AC3E}">
        <p14:creationId xmlns:p14="http://schemas.microsoft.com/office/powerpoint/2010/main" val="3363898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13</a:t>
            </a:fld>
            <a:endParaRPr lang="en-US"/>
          </a:p>
        </p:txBody>
      </p:sp>
    </p:spTree>
    <p:extLst>
      <p:ext uri="{BB962C8B-B14F-4D97-AF65-F5344CB8AC3E}">
        <p14:creationId xmlns:p14="http://schemas.microsoft.com/office/powerpoint/2010/main" val="980397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14</a:t>
            </a:fld>
            <a:endParaRPr lang="en-US"/>
          </a:p>
        </p:txBody>
      </p:sp>
    </p:spTree>
    <p:extLst>
      <p:ext uri="{BB962C8B-B14F-4D97-AF65-F5344CB8AC3E}">
        <p14:creationId xmlns:p14="http://schemas.microsoft.com/office/powerpoint/2010/main" val="3299514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15</a:t>
            </a:fld>
            <a:endParaRPr lang="en-US"/>
          </a:p>
        </p:txBody>
      </p:sp>
    </p:spTree>
    <p:extLst>
      <p:ext uri="{BB962C8B-B14F-4D97-AF65-F5344CB8AC3E}">
        <p14:creationId xmlns:p14="http://schemas.microsoft.com/office/powerpoint/2010/main" val="869648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16</a:t>
            </a:fld>
            <a:endParaRPr lang="en-US"/>
          </a:p>
        </p:txBody>
      </p:sp>
    </p:spTree>
    <p:extLst>
      <p:ext uri="{BB962C8B-B14F-4D97-AF65-F5344CB8AC3E}">
        <p14:creationId xmlns:p14="http://schemas.microsoft.com/office/powerpoint/2010/main" val="1306447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17</a:t>
            </a:fld>
            <a:endParaRPr lang="en-US"/>
          </a:p>
        </p:txBody>
      </p:sp>
    </p:spTree>
    <p:extLst>
      <p:ext uri="{BB962C8B-B14F-4D97-AF65-F5344CB8AC3E}">
        <p14:creationId xmlns:p14="http://schemas.microsoft.com/office/powerpoint/2010/main" val="3429722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18</a:t>
            </a:fld>
            <a:endParaRPr lang="en-US"/>
          </a:p>
        </p:txBody>
      </p:sp>
    </p:spTree>
    <p:extLst>
      <p:ext uri="{BB962C8B-B14F-4D97-AF65-F5344CB8AC3E}">
        <p14:creationId xmlns:p14="http://schemas.microsoft.com/office/powerpoint/2010/main" val="1977748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19</a:t>
            </a:fld>
            <a:endParaRPr lang="en-US"/>
          </a:p>
        </p:txBody>
      </p:sp>
    </p:spTree>
    <p:extLst>
      <p:ext uri="{BB962C8B-B14F-4D97-AF65-F5344CB8AC3E}">
        <p14:creationId xmlns:p14="http://schemas.microsoft.com/office/powerpoint/2010/main" val="27550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a:t>
            </a:fld>
            <a:endParaRPr lang="en-US"/>
          </a:p>
        </p:txBody>
      </p:sp>
    </p:spTree>
    <p:extLst>
      <p:ext uri="{BB962C8B-B14F-4D97-AF65-F5344CB8AC3E}">
        <p14:creationId xmlns:p14="http://schemas.microsoft.com/office/powerpoint/2010/main" val="24060022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20</a:t>
            </a:fld>
            <a:endParaRPr lang="en-US"/>
          </a:p>
        </p:txBody>
      </p:sp>
    </p:spTree>
    <p:extLst>
      <p:ext uri="{BB962C8B-B14F-4D97-AF65-F5344CB8AC3E}">
        <p14:creationId xmlns:p14="http://schemas.microsoft.com/office/powerpoint/2010/main" val="3850373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21</a:t>
            </a:fld>
            <a:endParaRPr lang="en-US"/>
          </a:p>
        </p:txBody>
      </p:sp>
    </p:spTree>
    <p:extLst>
      <p:ext uri="{BB962C8B-B14F-4D97-AF65-F5344CB8AC3E}">
        <p14:creationId xmlns:p14="http://schemas.microsoft.com/office/powerpoint/2010/main" val="2240296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22</a:t>
            </a:fld>
            <a:endParaRPr lang="en-US"/>
          </a:p>
        </p:txBody>
      </p:sp>
    </p:spTree>
    <p:extLst>
      <p:ext uri="{BB962C8B-B14F-4D97-AF65-F5344CB8AC3E}">
        <p14:creationId xmlns:p14="http://schemas.microsoft.com/office/powerpoint/2010/main" val="1038960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23</a:t>
            </a:fld>
            <a:endParaRPr lang="en-US"/>
          </a:p>
        </p:txBody>
      </p:sp>
    </p:spTree>
    <p:extLst>
      <p:ext uri="{BB962C8B-B14F-4D97-AF65-F5344CB8AC3E}">
        <p14:creationId xmlns:p14="http://schemas.microsoft.com/office/powerpoint/2010/main" val="24399324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24</a:t>
            </a:fld>
            <a:endParaRPr lang="en-US"/>
          </a:p>
        </p:txBody>
      </p:sp>
    </p:spTree>
    <p:extLst>
      <p:ext uri="{BB962C8B-B14F-4D97-AF65-F5344CB8AC3E}">
        <p14:creationId xmlns:p14="http://schemas.microsoft.com/office/powerpoint/2010/main" val="3729747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25</a:t>
            </a:fld>
            <a:endParaRPr lang="en-US"/>
          </a:p>
        </p:txBody>
      </p:sp>
    </p:spTree>
    <p:extLst>
      <p:ext uri="{BB962C8B-B14F-4D97-AF65-F5344CB8AC3E}">
        <p14:creationId xmlns:p14="http://schemas.microsoft.com/office/powerpoint/2010/main" val="33549673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26</a:t>
            </a:fld>
            <a:endParaRPr lang="en-US"/>
          </a:p>
        </p:txBody>
      </p:sp>
    </p:spTree>
    <p:extLst>
      <p:ext uri="{BB962C8B-B14F-4D97-AF65-F5344CB8AC3E}">
        <p14:creationId xmlns:p14="http://schemas.microsoft.com/office/powerpoint/2010/main" val="26042610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27</a:t>
            </a:fld>
            <a:endParaRPr lang="en-US"/>
          </a:p>
        </p:txBody>
      </p:sp>
    </p:spTree>
    <p:extLst>
      <p:ext uri="{BB962C8B-B14F-4D97-AF65-F5344CB8AC3E}">
        <p14:creationId xmlns:p14="http://schemas.microsoft.com/office/powerpoint/2010/main" val="20210395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28</a:t>
            </a:fld>
            <a:endParaRPr lang="en-US"/>
          </a:p>
        </p:txBody>
      </p:sp>
    </p:spTree>
    <p:extLst>
      <p:ext uri="{BB962C8B-B14F-4D97-AF65-F5344CB8AC3E}">
        <p14:creationId xmlns:p14="http://schemas.microsoft.com/office/powerpoint/2010/main" val="216174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3</a:t>
            </a:fld>
            <a:endParaRPr lang="en-US"/>
          </a:p>
        </p:txBody>
      </p:sp>
    </p:spTree>
    <p:extLst>
      <p:ext uri="{BB962C8B-B14F-4D97-AF65-F5344CB8AC3E}">
        <p14:creationId xmlns:p14="http://schemas.microsoft.com/office/powerpoint/2010/main" val="3050729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4</a:t>
            </a:fld>
            <a:endParaRPr lang="en-US"/>
          </a:p>
        </p:txBody>
      </p:sp>
    </p:spTree>
    <p:extLst>
      <p:ext uri="{BB962C8B-B14F-4D97-AF65-F5344CB8AC3E}">
        <p14:creationId xmlns:p14="http://schemas.microsoft.com/office/powerpoint/2010/main" val="584081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5</a:t>
            </a:fld>
            <a:endParaRPr lang="en-US"/>
          </a:p>
        </p:txBody>
      </p:sp>
    </p:spTree>
    <p:extLst>
      <p:ext uri="{BB962C8B-B14F-4D97-AF65-F5344CB8AC3E}">
        <p14:creationId xmlns:p14="http://schemas.microsoft.com/office/powerpoint/2010/main" val="157747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6</a:t>
            </a:fld>
            <a:endParaRPr lang="en-US"/>
          </a:p>
        </p:txBody>
      </p:sp>
    </p:spTree>
    <p:extLst>
      <p:ext uri="{BB962C8B-B14F-4D97-AF65-F5344CB8AC3E}">
        <p14:creationId xmlns:p14="http://schemas.microsoft.com/office/powerpoint/2010/main" val="35656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7</a:t>
            </a:fld>
            <a:endParaRPr lang="en-US"/>
          </a:p>
        </p:txBody>
      </p:sp>
    </p:spTree>
    <p:extLst>
      <p:ext uri="{BB962C8B-B14F-4D97-AF65-F5344CB8AC3E}">
        <p14:creationId xmlns:p14="http://schemas.microsoft.com/office/powerpoint/2010/main" val="602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8</a:t>
            </a:fld>
            <a:endParaRPr lang="en-US"/>
          </a:p>
        </p:txBody>
      </p:sp>
    </p:spTree>
    <p:extLst>
      <p:ext uri="{BB962C8B-B14F-4D97-AF65-F5344CB8AC3E}">
        <p14:creationId xmlns:p14="http://schemas.microsoft.com/office/powerpoint/2010/main" val="1573819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9A9DDA-AB3D-429B-B080-D576D6AE5929}" type="slidenum">
              <a:rPr lang="en-US" smtClean="0"/>
              <a:t>9</a:t>
            </a:fld>
            <a:endParaRPr lang="en-US"/>
          </a:p>
        </p:txBody>
      </p:sp>
    </p:spTree>
    <p:extLst>
      <p:ext uri="{BB962C8B-B14F-4D97-AF65-F5344CB8AC3E}">
        <p14:creationId xmlns:p14="http://schemas.microsoft.com/office/powerpoint/2010/main" val="3302781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78E87B-E7DE-4DC0-8A85-FE190173F155}"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233708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22FDF-7303-4FAF-B90E-A17F2A2152BF}"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202673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10CA92-51A5-4E4A-A7B7-5DE7E202CCC4}"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1789247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FC393-D08C-465C-BD7A-F6BC77583D50}"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98915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BC765-D951-401A-93D4-82C897DEC613}" type="datetime1">
              <a:rPr lang="en-US" smtClean="0"/>
              <a:t>5/11/2018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2123985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B5A6B8-0E70-4256-BC57-F86C0C9DA325}"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3290505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88D307-44A2-4078-BD8F-94C4F96ADD91}" type="datetime1">
              <a:rPr lang="en-US" smtClean="0"/>
              <a:t>5/11/2018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68774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E0CCA-0EB2-4681-858F-1BB4FB02E5DE}" type="datetime1">
              <a:rPr lang="en-US" smtClean="0"/>
              <a:t>5/11/2018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214658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CE384-DF05-4C56-ACCD-1EC81E7D725A}" type="datetime1">
              <a:rPr lang="en-US" smtClean="0"/>
              <a:t>5/11/2018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494306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1DAF20-A2EA-49EE-9E3D-D2F7D5A8DEE3}"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109027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8A12B-9D0D-432F-AB8D-6FF38BBA4A65}" type="datetime1">
              <a:rPr lang="en-US" smtClean="0"/>
              <a:t>5/11/2018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3A65C-33A8-4E10-B54C-4B42DE7FAEB4}" type="slidenum">
              <a:rPr lang="en-US" smtClean="0"/>
              <a:t>‹#›</a:t>
            </a:fld>
            <a:endParaRPr lang="en-US"/>
          </a:p>
        </p:txBody>
      </p:sp>
    </p:spTree>
    <p:extLst>
      <p:ext uri="{BB962C8B-B14F-4D97-AF65-F5344CB8AC3E}">
        <p14:creationId xmlns:p14="http://schemas.microsoft.com/office/powerpoint/2010/main" val="148234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0D09A-A3AD-493F-8C64-369A7075B051}" type="datetime1">
              <a:rPr lang="en-US" smtClean="0"/>
              <a:t>5/11/2018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3A65C-33A8-4E10-B54C-4B42DE7FAEB4}" type="slidenum">
              <a:rPr lang="en-US" smtClean="0"/>
              <a:t>‹#›</a:t>
            </a:fld>
            <a:endParaRPr lang="en-US"/>
          </a:p>
        </p:txBody>
      </p:sp>
    </p:spTree>
    <p:extLst>
      <p:ext uri="{BB962C8B-B14F-4D97-AF65-F5344CB8AC3E}">
        <p14:creationId xmlns:p14="http://schemas.microsoft.com/office/powerpoint/2010/main" val="354168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2540" y="3408362"/>
            <a:ext cx="9144000" cy="2889567"/>
          </a:xfrm>
        </p:spPr>
        <p:txBody>
          <a:bodyPr>
            <a:normAutofit fontScale="90000"/>
          </a:bodyPr>
          <a:lstStyle/>
          <a:p>
            <a:r>
              <a:rPr lang="es-PR" b="1" dirty="0"/>
              <a:t>El Costo Socio-Económico del Colonialismo en Puerto Rico: 1898 al </a:t>
            </a:r>
            <a:r>
              <a:rPr lang="es-PR" b="1" dirty="0" smtClean="0"/>
              <a:t>presente</a:t>
            </a:r>
            <a:br>
              <a:rPr lang="es-PR" b="1" dirty="0" smtClean="0"/>
            </a:br>
            <a:r>
              <a:rPr lang="es-PR" b="1" dirty="0"/>
              <a:t/>
            </a:r>
            <a:br>
              <a:rPr lang="es-PR" b="1" dirty="0"/>
            </a:br>
            <a:r>
              <a:rPr lang="en-US" dirty="0"/>
              <a:t/>
            </a:r>
            <a:br>
              <a:rPr lang="en-US" dirty="0"/>
            </a:br>
            <a:r>
              <a:rPr lang="es-PR" sz="3100" dirty="0"/>
              <a:t>José Israel Alameda Lozada </a:t>
            </a:r>
            <a:r>
              <a:rPr lang="es-PR" sz="3100" dirty="0" err="1"/>
              <a:t>Ph.D</a:t>
            </a:r>
            <a:r>
              <a:rPr lang="es-PR" sz="3100" dirty="0"/>
              <a:t>.</a:t>
            </a:r>
            <a:r>
              <a:rPr lang="en-US" sz="3100" dirty="0"/>
              <a:t/>
            </a:r>
            <a:br>
              <a:rPr lang="en-US" sz="3100" dirty="0"/>
            </a:br>
            <a:r>
              <a:rPr lang="es-PR" sz="2200" dirty="0"/>
              <a:t>Economista y Profesor de la UPR RUM</a:t>
            </a:r>
            <a:r>
              <a:rPr lang="en-US" sz="2200" dirty="0"/>
              <a:t/>
            </a:r>
            <a:br>
              <a:rPr lang="en-US" sz="2200" dirty="0"/>
            </a:br>
            <a:r>
              <a:rPr lang="es-PR" sz="2200" dirty="0"/>
              <a:t>Departamento de Economía</a:t>
            </a:r>
            <a:r>
              <a:rPr lang="en-US" sz="2200" dirty="0"/>
              <a:t/>
            </a:r>
            <a:br>
              <a:rPr lang="en-US" sz="2200" dirty="0"/>
            </a:br>
            <a:endParaRPr lang="en-US" sz="2200" dirty="0"/>
          </a:p>
        </p:txBody>
      </p:sp>
      <p:pic>
        <p:nvPicPr>
          <p:cNvPr id="5" name="Picture 4" descr="F:\puerto-rico-bankruptcy-2-149427293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55405" y="3145154"/>
            <a:ext cx="2076450" cy="3038475"/>
          </a:xfrm>
          <a:prstGeom prst="rect">
            <a:avLst/>
          </a:prstGeom>
          <a:noFill/>
          <a:ln>
            <a:noFill/>
          </a:ln>
        </p:spPr>
      </p:pic>
      <p:sp>
        <p:nvSpPr>
          <p:cNvPr id="3" name="Slide Number Placeholder 2"/>
          <p:cNvSpPr>
            <a:spLocks noGrp="1"/>
          </p:cNvSpPr>
          <p:nvPr>
            <p:ph type="sldNum" sz="quarter" idx="12"/>
          </p:nvPr>
        </p:nvSpPr>
        <p:spPr/>
        <p:txBody>
          <a:bodyPr/>
          <a:lstStyle/>
          <a:p>
            <a:fld id="{40D3A65C-33A8-4E10-B54C-4B42DE7FAEB4}" type="slidenum">
              <a:rPr lang="en-US" smtClean="0"/>
              <a:t>1</a:t>
            </a:fld>
            <a:endParaRPr lang="en-US"/>
          </a:p>
        </p:txBody>
      </p:sp>
      <p:pic>
        <p:nvPicPr>
          <p:cNvPr id="3074" name="Picture 2"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25" y="3442286"/>
            <a:ext cx="2628900"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1222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4925"/>
            <a:ext cx="10515600" cy="875197"/>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838200" y="1825625"/>
            <a:ext cx="7337156" cy="4351338"/>
          </a:xfrm>
        </p:spPr>
        <p:txBody>
          <a:bodyPr>
            <a:normAutofit lnSpcReduction="10000"/>
          </a:bodyPr>
          <a:lstStyle/>
          <a:p>
            <a:r>
              <a:rPr lang="es-ES" i="1" dirty="0" smtClean="0"/>
              <a:t>En el libro </a:t>
            </a:r>
            <a:r>
              <a:rPr lang="es-ES" i="1" dirty="0" err="1" smtClean="0"/>
              <a:t>Empire</a:t>
            </a:r>
            <a:r>
              <a:rPr lang="es-ES" i="1" dirty="0" smtClean="0"/>
              <a:t> </a:t>
            </a:r>
            <a:r>
              <a:rPr lang="es-ES" i="1" dirty="0" err="1"/>
              <a:t>by</a:t>
            </a:r>
            <a:r>
              <a:rPr lang="es-ES" i="1" dirty="0"/>
              <a:t> Default</a:t>
            </a:r>
            <a:r>
              <a:rPr lang="es-ES" dirty="0"/>
              <a:t>, la guerra contra España se planificó desde 1895 en el Naval </a:t>
            </a:r>
            <a:r>
              <a:rPr lang="es-ES" dirty="0" err="1"/>
              <a:t>War</a:t>
            </a:r>
            <a:r>
              <a:rPr lang="es-ES" dirty="0"/>
              <a:t> </a:t>
            </a:r>
            <a:r>
              <a:rPr lang="es-ES" dirty="0" err="1"/>
              <a:t>College</a:t>
            </a:r>
            <a:r>
              <a:rPr lang="es-ES" dirty="0"/>
              <a:t> de Estados Unidos (poco después de comenzar la guerra de independencia en Cuba). </a:t>
            </a:r>
            <a:endParaRPr lang="es-ES" dirty="0" smtClean="0"/>
          </a:p>
          <a:p>
            <a:r>
              <a:rPr lang="es-ES" dirty="0" smtClean="0"/>
              <a:t>Se </a:t>
            </a:r>
            <a:r>
              <a:rPr lang="es-ES" dirty="0"/>
              <a:t>habían elaborado tres opciones y se escogió la de un ataque a Cuba y Puerto Rico para obligar a España a pelear lejos de sus bases pero cerca de los Estados Unidos. </a:t>
            </a:r>
            <a:endParaRPr lang="es-ES" dirty="0" smtClean="0"/>
          </a:p>
          <a:p>
            <a:r>
              <a:rPr lang="es-ES" dirty="0" smtClean="0"/>
              <a:t>Puerto </a:t>
            </a:r>
            <a:r>
              <a:rPr lang="es-ES" dirty="0"/>
              <a:t>Rico siempre se incluyó en los planes a pesar de que la Isla no estaba en guerra contra España</a:t>
            </a:r>
            <a:r>
              <a:rPr lang="es-ES" dirty="0" smtClean="0"/>
              <a:t>.</a:t>
            </a:r>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10</a:t>
            </a:fld>
            <a:endParaRPr lang="en-US"/>
          </a:p>
        </p:txBody>
      </p:sp>
      <p:pic>
        <p:nvPicPr>
          <p:cNvPr id="1026" name="Picture 2" descr="http://bp2.blogger.com/_qkNsO_6UYUo/SH5ITLZGriI/AAAAAAAAAVs/xQwcrR-sGFE/s320/Empire+by+defaul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3844" y="2169763"/>
            <a:ext cx="2436543" cy="2974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268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1119505"/>
            <a:ext cx="10515600" cy="823595"/>
          </a:xfrm>
        </p:spPr>
        <p:txBody>
          <a:bodyPr>
            <a:normAutofit fontScale="90000"/>
          </a:bodyPr>
          <a:lstStyle/>
          <a:p>
            <a:r>
              <a:rPr lang="es-ES" sz="3600" b="1" dirty="0" smtClean="0"/>
              <a:t>RAZONES PARA LA EXPANSION ULTRAMARINA DE E.E.U.U</a:t>
            </a:r>
            <a:r>
              <a:rPr lang="es-ES" sz="3600" dirty="0" smtClean="0"/>
              <a:t>.</a:t>
            </a:r>
            <a:r>
              <a:rPr lang="es-ES" dirty="0" smtClean="0"/>
              <a:t/>
            </a:r>
            <a:br>
              <a:rPr lang="es-ES" dirty="0" smtClean="0"/>
            </a:br>
            <a:r>
              <a:rPr lang="es-ES" dirty="0" smtClean="0"/>
              <a:t> </a:t>
            </a:r>
            <a:br>
              <a:rPr lang="es-ES" dirty="0" smtClean="0"/>
            </a:br>
            <a:endParaRPr lang="en-US" dirty="0"/>
          </a:p>
        </p:txBody>
      </p:sp>
      <p:sp>
        <p:nvSpPr>
          <p:cNvPr id="3" name="Content Placeholder 2"/>
          <p:cNvSpPr>
            <a:spLocks noGrp="1"/>
          </p:cNvSpPr>
          <p:nvPr>
            <p:ph idx="1"/>
          </p:nvPr>
        </p:nvSpPr>
        <p:spPr>
          <a:xfrm>
            <a:off x="838200" y="1508760"/>
            <a:ext cx="10515600" cy="4668203"/>
          </a:xfrm>
        </p:spPr>
        <p:txBody>
          <a:bodyPr>
            <a:normAutofit/>
          </a:bodyPr>
          <a:lstStyle/>
          <a:p>
            <a:r>
              <a:rPr lang="es-ES" dirty="0" smtClean="0"/>
              <a:t>•         Geopolíticas</a:t>
            </a:r>
          </a:p>
          <a:p>
            <a:endParaRPr lang="es-ES" dirty="0" smtClean="0"/>
          </a:p>
          <a:p>
            <a:r>
              <a:rPr lang="es-ES" dirty="0" smtClean="0"/>
              <a:t>•         Económicas</a:t>
            </a:r>
          </a:p>
          <a:p>
            <a:endParaRPr lang="es-ES" dirty="0" smtClean="0"/>
          </a:p>
          <a:p>
            <a:r>
              <a:rPr lang="es-ES" dirty="0" smtClean="0"/>
              <a:t>•         Racistas y </a:t>
            </a:r>
            <a:r>
              <a:rPr lang="es-ES" dirty="0" err="1" smtClean="0"/>
              <a:t>seudo</a:t>
            </a:r>
            <a:r>
              <a:rPr lang="es-ES" dirty="0" smtClean="0"/>
              <a:t>-religiosas</a:t>
            </a:r>
          </a:p>
          <a:p>
            <a:endParaRPr lang="es-ES" dirty="0" smtClean="0"/>
          </a:p>
          <a:p>
            <a:r>
              <a:rPr lang="es-ES" dirty="0" smtClean="0"/>
              <a:t>•         Doctrina del Destino</a:t>
            </a:r>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11</a:t>
            </a:fld>
            <a:endParaRPr lang="en-US"/>
          </a:p>
        </p:txBody>
      </p:sp>
      <p:pic>
        <p:nvPicPr>
          <p:cNvPr id="2050"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4613" y="1597980"/>
            <a:ext cx="4343400" cy="4968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573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ormAutofit/>
          </a:bodyPr>
          <a:lstStyle/>
          <a:p>
            <a:r>
              <a:rPr lang="es-ES" sz="3600" b="1" dirty="0" smtClean="0"/>
              <a:t>RAZONES PARA LA EXPANSION ULTRAMARINA DE E.E.U.U</a:t>
            </a:r>
            <a:endParaRPr lang="en-US" sz="3600" dirty="0"/>
          </a:p>
        </p:txBody>
      </p:sp>
      <p:sp>
        <p:nvSpPr>
          <p:cNvPr id="3" name="Content Placeholder 2"/>
          <p:cNvSpPr>
            <a:spLocks noGrp="1"/>
          </p:cNvSpPr>
          <p:nvPr>
            <p:ph idx="1"/>
          </p:nvPr>
        </p:nvSpPr>
        <p:spPr>
          <a:xfrm>
            <a:off x="838200" y="1223010"/>
            <a:ext cx="10515600" cy="4953953"/>
          </a:xfrm>
        </p:spPr>
        <p:txBody>
          <a:bodyPr>
            <a:normAutofit/>
          </a:bodyPr>
          <a:lstStyle/>
          <a:p>
            <a:pPr marL="0" indent="0" hangingPunct="0">
              <a:buNone/>
            </a:pPr>
            <a:r>
              <a:rPr lang="es-ES_tradnl" b="1" i="1" dirty="0" smtClean="0"/>
              <a:t>Geopolíticas</a:t>
            </a:r>
          </a:p>
          <a:p>
            <a:pPr hangingPunct="0"/>
            <a:endParaRPr lang="en-US" dirty="0" smtClean="0"/>
          </a:p>
          <a:p>
            <a:pPr algn="just" hangingPunct="0"/>
            <a:r>
              <a:rPr lang="es-ES_tradnl" b="1" dirty="0" smtClean="0"/>
              <a:t>Control </a:t>
            </a:r>
            <a:r>
              <a:rPr lang="es-ES_tradnl" b="1" dirty="0"/>
              <a:t>total de fronteras geográficas. Tesis Frederick Jackson </a:t>
            </a:r>
            <a:r>
              <a:rPr lang="es-ES_tradnl" b="1" dirty="0" smtClean="0"/>
              <a:t>Turner P.R</a:t>
            </a:r>
            <a:r>
              <a:rPr lang="es-ES_tradnl" b="1" dirty="0"/>
              <a:t>. era importante para la protección del </a:t>
            </a:r>
            <a:r>
              <a:rPr lang="es-ES_tradnl" b="1" dirty="0" smtClean="0"/>
              <a:t>Canal </a:t>
            </a:r>
            <a:r>
              <a:rPr lang="es-ES_tradnl" b="1" dirty="0"/>
              <a:t>que se iba construir en América Latina (se </a:t>
            </a:r>
            <a:r>
              <a:rPr lang="es-ES_tradnl" b="1" dirty="0" smtClean="0"/>
              <a:t>construye en </a:t>
            </a:r>
            <a:r>
              <a:rPr lang="es-ES_tradnl" b="1" dirty="0"/>
              <a:t>Panamá).</a:t>
            </a:r>
            <a:endParaRPr lang="en-US" dirty="0"/>
          </a:p>
          <a:p>
            <a:pPr algn="just" hangingPunct="0"/>
            <a:r>
              <a:rPr lang="es-ES_tradnl" dirty="0" smtClean="0"/>
              <a:t> </a:t>
            </a:r>
            <a:r>
              <a:rPr lang="es-ES_tradnl" b="1" dirty="0" smtClean="0"/>
              <a:t>Seguridad </a:t>
            </a:r>
            <a:r>
              <a:rPr lang="es-ES_tradnl" b="1" dirty="0"/>
              <a:t>nacional nuevas bases militares ultramarinas.</a:t>
            </a:r>
            <a:endParaRPr lang="en-US" dirty="0"/>
          </a:p>
          <a:p>
            <a:pPr algn="just" hangingPunct="0"/>
            <a:r>
              <a:rPr lang="es-ES_tradnl" b="1" dirty="0" smtClean="0"/>
              <a:t>Tesis </a:t>
            </a:r>
            <a:r>
              <a:rPr lang="es-ES_tradnl" b="1" dirty="0"/>
              <a:t>de Capitán Alfred </a:t>
            </a:r>
            <a:r>
              <a:rPr lang="es-ES_tradnl" b="1" dirty="0" err="1"/>
              <a:t>Mahan</a:t>
            </a:r>
            <a:r>
              <a:rPr lang="es-ES_tradnl" b="1" dirty="0"/>
              <a:t>, presidente academia naval </a:t>
            </a:r>
            <a:r>
              <a:rPr lang="es-ES_tradnl" b="1" dirty="0" err="1"/>
              <a:t>Naval</a:t>
            </a:r>
            <a:r>
              <a:rPr lang="es-ES_tradnl" b="1" dirty="0"/>
              <a:t> </a:t>
            </a:r>
            <a:r>
              <a:rPr lang="es-ES_tradnl" b="1" dirty="0" err="1"/>
              <a:t>War</a:t>
            </a:r>
            <a:r>
              <a:rPr lang="es-ES_tradnl" b="1" dirty="0"/>
              <a:t> </a:t>
            </a:r>
            <a:r>
              <a:rPr lang="es-ES_tradnl" b="1" dirty="0" err="1"/>
              <a:t>College</a:t>
            </a:r>
            <a:r>
              <a:rPr lang="es-ES_tradnl" b="1" dirty="0"/>
              <a:t> sobre la necesidad de conquistar y controlar los mares y las islas caribeñas de Cuba, Sto. Domingo, Puerto Rico se une tesis “fronteras’ de Frederick Jackson Turner.   </a:t>
            </a:r>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12</a:t>
            </a:fld>
            <a:endParaRPr lang="en-US"/>
          </a:p>
        </p:txBody>
      </p:sp>
    </p:spTree>
    <p:extLst>
      <p:ext uri="{BB962C8B-B14F-4D97-AF65-F5344CB8AC3E}">
        <p14:creationId xmlns:p14="http://schemas.microsoft.com/office/powerpoint/2010/main" val="928634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3600" b="1" dirty="0" smtClean="0"/>
              <a:t>RAZONES PARA LA EXPANSION ULTRAMARINA DE E.U.</a:t>
            </a:r>
            <a:endParaRPr lang="en-US" sz="3600" dirty="0"/>
          </a:p>
        </p:txBody>
      </p:sp>
      <p:sp>
        <p:nvSpPr>
          <p:cNvPr id="3" name="Content Placeholder 2"/>
          <p:cNvSpPr>
            <a:spLocks noGrp="1"/>
          </p:cNvSpPr>
          <p:nvPr>
            <p:ph idx="1"/>
          </p:nvPr>
        </p:nvSpPr>
        <p:spPr/>
        <p:txBody>
          <a:bodyPr/>
          <a:lstStyle/>
          <a:p>
            <a:pPr marL="0" indent="0" hangingPunct="0">
              <a:buNone/>
            </a:pPr>
            <a:r>
              <a:rPr lang="es-ES_tradnl" dirty="0" smtClean="0"/>
              <a:t> </a:t>
            </a:r>
            <a:r>
              <a:rPr lang="es-ES_tradnl" b="1" i="1" dirty="0" smtClean="0"/>
              <a:t>Económicas</a:t>
            </a:r>
            <a:endParaRPr lang="en-US" i="1" dirty="0" smtClean="0"/>
          </a:p>
          <a:p>
            <a:pPr hangingPunct="0"/>
            <a:r>
              <a:rPr lang="es-ES_tradnl" dirty="0" smtClean="0"/>
              <a:t>·         </a:t>
            </a:r>
            <a:r>
              <a:rPr lang="es-ES_tradnl" b="1" dirty="0" smtClean="0"/>
              <a:t>Evitar crisis de sobreproducción  (Depresión 1893)</a:t>
            </a:r>
            <a:endParaRPr lang="en-US" dirty="0" smtClean="0"/>
          </a:p>
          <a:p>
            <a:pPr hangingPunct="0"/>
            <a:r>
              <a:rPr lang="es-ES_tradnl" dirty="0" smtClean="0"/>
              <a:t>·         </a:t>
            </a:r>
            <a:r>
              <a:rPr lang="es-ES_tradnl" b="1" dirty="0" smtClean="0"/>
              <a:t>Buscar fuentes de materia prima—minerales y mano de obra</a:t>
            </a:r>
            <a:endParaRPr lang="en-US" dirty="0" smtClean="0"/>
          </a:p>
          <a:p>
            <a:pPr hangingPunct="0"/>
            <a:r>
              <a:rPr lang="es-ES_tradnl" dirty="0" smtClean="0"/>
              <a:t>·         </a:t>
            </a:r>
            <a:r>
              <a:rPr lang="es-ES_tradnl" b="1" dirty="0" smtClean="0"/>
              <a:t>Autosuficiencia de E.U.</a:t>
            </a:r>
            <a:endParaRPr lang="en-US" dirty="0" smtClean="0"/>
          </a:p>
          <a:p>
            <a:pPr marL="0" indent="0" hangingPunct="0">
              <a:buNone/>
            </a:pPr>
            <a:endParaRPr lang="en-US" dirty="0" smtClean="0"/>
          </a:p>
          <a:p>
            <a:pPr marL="0" indent="0" hangingPunct="0">
              <a:buNone/>
            </a:pPr>
            <a:r>
              <a:rPr lang="es-ES_tradnl" dirty="0" smtClean="0"/>
              <a:t> </a:t>
            </a:r>
            <a:r>
              <a:rPr lang="es-ES_tradnl" b="1" i="1" dirty="0" smtClean="0"/>
              <a:t>Doctrina del Destino Manifiesto</a:t>
            </a:r>
            <a:r>
              <a:rPr lang="es-ES_tradnl" b="1" dirty="0" smtClean="0"/>
              <a:t>—Idea de que E.U. tenía la misión divina y moral por mandato de Dios de expandir por todos lados su religión e ideas sobre la civilización occidental.</a:t>
            </a:r>
            <a:endParaRPr lang="en-US" dirty="0" smtClean="0"/>
          </a:p>
          <a:p>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13</a:t>
            </a:fld>
            <a:endParaRPr lang="en-US"/>
          </a:p>
        </p:txBody>
      </p:sp>
    </p:spTree>
    <p:extLst>
      <p:ext uri="{BB962C8B-B14F-4D97-AF65-F5344CB8AC3E}">
        <p14:creationId xmlns:p14="http://schemas.microsoft.com/office/powerpoint/2010/main" val="3788076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a:latin typeface="Verdana" panose="020B0604030504040204" pitchFamily="34" charset="0"/>
                <a:ea typeface="MS Mincho" panose="02020609040205080304" pitchFamily="49" charset="-128"/>
                <a:cs typeface="Times New Roman" panose="02020603050405020304" pitchFamily="18" charset="0"/>
              </a:rPr>
              <a:t>Costo de colonialismo</a:t>
            </a:r>
            <a:endParaRPr lang="en-US" dirty="0"/>
          </a:p>
        </p:txBody>
      </p:sp>
      <p:sp>
        <p:nvSpPr>
          <p:cNvPr id="3" name="Content Placeholder 2"/>
          <p:cNvSpPr>
            <a:spLocks noGrp="1"/>
          </p:cNvSpPr>
          <p:nvPr>
            <p:ph idx="1"/>
          </p:nvPr>
        </p:nvSpPr>
        <p:spPr/>
        <p:txBody>
          <a:bodyPr/>
          <a:lstStyle/>
          <a:p>
            <a:pPr hangingPunct="0"/>
            <a:r>
              <a:rPr lang="es-ES_tradnl" b="1" dirty="0"/>
              <a:t>EXISTE EVIDENCIA DE E.E.U.U. QUERIA A PUERTO RICO. PUERTO RICO ESTABA EN LOS PLANES DE DEFENSA MILITAR </a:t>
            </a:r>
            <a:r>
              <a:rPr lang="es-ES_tradnl" b="1" dirty="0" smtClean="0"/>
              <a:t>y ECONOMICOS DE </a:t>
            </a:r>
            <a:r>
              <a:rPr lang="es-ES_tradnl" b="1" dirty="0"/>
              <a:t>E.U. </a:t>
            </a:r>
            <a:endParaRPr lang="en-US" dirty="0"/>
          </a:p>
          <a:p>
            <a:pPr hangingPunct="0"/>
            <a:endParaRPr lang="en-US" b="1" dirty="0"/>
          </a:p>
          <a:p>
            <a:pPr hangingPunct="0"/>
            <a:r>
              <a:rPr lang="es-ES_tradnl" b="1" dirty="0" smtClean="0"/>
              <a:t>cita </a:t>
            </a:r>
            <a:r>
              <a:rPr lang="es-ES_tradnl" b="1" dirty="0"/>
              <a:t>de Walter </a:t>
            </a:r>
            <a:r>
              <a:rPr lang="es-ES_tradnl" b="1" dirty="0" err="1"/>
              <a:t>Lafeber</a:t>
            </a:r>
            <a:r>
              <a:rPr lang="es-ES_tradnl" b="1" dirty="0"/>
              <a:t> (pág. 100, </a:t>
            </a:r>
            <a:r>
              <a:rPr lang="es-ES_tradnl" b="1" dirty="0" err="1"/>
              <a:t>Dietz</a:t>
            </a:r>
            <a:r>
              <a:rPr lang="es-ES_tradnl" b="1" dirty="0" smtClean="0"/>
              <a:t>). </a:t>
            </a:r>
          </a:p>
          <a:p>
            <a:pPr hangingPunct="0"/>
            <a:endParaRPr lang="es-ES_tradnl" b="1" dirty="0"/>
          </a:p>
          <a:p>
            <a:pPr hangingPunct="0"/>
            <a:r>
              <a:rPr lang="es-ES_tradnl" b="1" dirty="0" smtClean="0"/>
              <a:t>El colonialismo afecta todo nuestro modo de vida</a:t>
            </a:r>
            <a:endParaRPr lang="en-US" dirty="0"/>
          </a:p>
          <a:p>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14</a:t>
            </a:fld>
            <a:endParaRPr lang="en-US"/>
          </a:p>
        </p:txBody>
      </p:sp>
    </p:spTree>
    <p:extLst>
      <p:ext uri="{BB962C8B-B14F-4D97-AF65-F5344CB8AC3E}">
        <p14:creationId xmlns:p14="http://schemas.microsoft.com/office/powerpoint/2010/main" val="3376990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9993"/>
          </a:xfrm>
        </p:spPr>
        <p:txBody>
          <a:bodyPr/>
          <a:lstStyle/>
          <a:p>
            <a:r>
              <a:rPr lang="es-PR" dirty="0">
                <a:latin typeface="Verdana" panose="020B0604030504040204" pitchFamily="34" charset="0"/>
                <a:ea typeface="MS Mincho" panose="02020609040205080304" pitchFamily="49" charset="-128"/>
                <a:cs typeface="Times New Roman" panose="02020603050405020304" pitchFamily="18" charset="0"/>
              </a:rPr>
              <a:t>Costo de colonialismo</a:t>
            </a:r>
            <a:endParaRPr lang="en-US" dirty="0"/>
          </a:p>
        </p:txBody>
      </p:sp>
      <p:sp>
        <p:nvSpPr>
          <p:cNvPr id="3" name="Content Placeholder 2"/>
          <p:cNvSpPr>
            <a:spLocks noGrp="1"/>
          </p:cNvSpPr>
          <p:nvPr>
            <p:ph idx="1"/>
          </p:nvPr>
        </p:nvSpPr>
        <p:spPr>
          <a:xfrm>
            <a:off x="838200" y="1455938"/>
            <a:ext cx="10515600" cy="4721025"/>
          </a:xfrm>
        </p:spPr>
        <p:txBody>
          <a:bodyPr/>
          <a:lstStyle/>
          <a:p>
            <a:r>
              <a:rPr lang="en-US" dirty="0" smtClean="0"/>
              <a:t>El colonialism </a:t>
            </a:r>
            <a:r>
              <a:rPr lang="en-US" dirty="0" err="1" smtClean="0"/>
              <a:t>afecta</a:t>
            </a:r>
            <a:r>
              <a:rPr lang="en-US" dirty="0" smtClean="0"/>
              <a:t>:</a:t>
            </a:r>
          </a:p>
          <a:p>
            <a:endParaRPr lang="en-US" dirty="0"/>
          </a:p>
          <a:p>
            <a:pPr lvl="1"/>
            <a:r>
              <a:rPr lang="en-US" dirty="0" smtClean="0"/>
              <a:t>La </a:t>
            </a:r>
            <a:r>
              <a:rPr lang="en-US" dirty="0" err="1" smtClean="0"/>
              <a:t>economía</a:t>
            </a:r>
            <a:r>
              <a:rPr lang="en-US" dirty="0" smtClean="0"/>
              <a:t>: las </a:t>
            </a:r>
            <a:r>
              <a:rPr lang="en-US" dirty="0" err="1" smtClean="0"/>
              <a:t>decisiones</a:t>
            </a:r>
            <a:r>
              <a:rPr lang="en-US" dirty="0" smtClean="0"/>
              <a:t> de </a:t>
            </a:r>
            <a:r>
              <a:rPr lang="en-US" dirty="0" err="1" smtClean="0"/>
              <a:t>los</a:t>
            </a:r>
            <a:r>
              <a:rPr lang="en-US" dirty="0" smtClean="0"/>
              <a:t> </a:t>
            </a:r>
            <a:r>
              <a:rPr lang="en-US" dirty="0" err="1" smtClean="0"/>
              <a:t>agentes</a:t>
            </a:r>
            <a:r>
              <a:rPr lang="en-US" dirty="0" smtClean="0"/>
              <a:t> </a:t>
            </a:r>
            <a:r>
              <a:rPr lang="en-US" dirty="0" err="1" smtClean="0"/>
              <a:t>económicos</a:t>
            </a:r>
            <a:r>
              <a:rPr lang="en-US" dirty="0" smtClean="0"/>
              <a:t>; </a:t>
            </a:r>
          </a:p>
          <a:p>
            <a:pPr lvl="1"/>
            <a:r>
              <a:rPr lang="en-US" dirty="0" smtClean="0"/>
              <a:t>La </a:t>
            </a:r>
            <a:r>
              <a:rPr lang="en-US" dirty="0" err="1" smtClean="0"/>
              <a:t>política</a:t>
            </a:r>
            <a:r>
              <a:rPr lang="en-US" dirty="0" smtClean="0"/>
              <a:t>: las </a:t>
            </a:r>
            <a:r>
              <a:rPr lang="en-US" dirty="0" err="1" smtClean="0"/>
              <a:t>decisiones</a:t>
            </a:r>
            <a:r>
              <a:rPr lang="en-US" dirty="0" smtClean="0"/>
              <a:t> </a:t>
            </a:r>
            <a:r>
              <a:rPr lang="en-US" dirty="0" err="1" smtClean="0"/>
              <a:t>legislativas</a:t>
            </a:r>
            <a:r>
              <a:rPr lang="en-US" dirty="0" smtClean="0"/>
              <a:t>, de </a:t>
            </a:r>
            <a:r>
              <a:rPr lang="en-US" dirty="0" err="1" smtClean="0"/>
              <a:t>como</a:t>
            </a:r>
            <a:r>
              <a:rPr lang="en-US" dirty="0" smtClean="0"/>
              <a:t> </a:t>
            </a:r>
            <a:r>
              <a:rPr lang="en-US" dirty="0" err="1" smtClean="0"/>
              <a:t>forman</a:t>
            </a:r>
            <a:r>
              <a:rPr lang="en-US" dirty="0" smtClean="0"/>
              <a:t> el Sistema politicos;</a:t>
            </a:r>
          </a:p>
          <a:p>
            <a:pPr lvl="1"/>
            <a:r>
              <a:rPr lang="en-US" dirty="0" smtClean="0"/>
              <a:t>La </a:t>
            </a:r>
            <a:r>
              <a:rPr lang="en-US" dirty="0" err="1" smtClean="0"/>
              <a:t>salud</a:t>
            </a:r>
            <a:r>
              <a:rPr lang="en-US" dirty="0" smtClean="0"/>
              <a:t> mental</a:t>
            </a:r>
          </a:p>
          <a:p>
            <a:pPr lvl="1"/>
            <a:r>
              <a:rPr lang="en-US" dirty="0" smtClean="0"/>
              <a:t>La </a:t>
            </a:r>
            <a:r>
              <a:rPr lang="en-US" dirty="0" err="1" smtClean="0"/>
              <a:t>psiquis</a:t>
            </a:r>
            <a:endParaRPr lang="en-US" dirty="0" smtClean="0"/>
          </a:p>
          <a:p>
            <a:pPr lvl="1"/>
            <a:r>
              <a:rPr lang="en-US" dirty="0" err="1" smtClean="0"/>
              <a:t>Determina</a:t>
            </a:r>
            <a:r>
              <a:rPr lang="en-US" dirty="0" smtClean="0"/>
              <a:t> que </a:t>
            </a:r>
            <a:r>
              <a:rPr lang="en-US" dirty="0" err="1" smtClean="0"/>
              <a:t>compramos,a</a:t>
            </a:r>
            <a:r>
              <a:rPr lang="en-US" dirty="0" smtClean="0"/>
              <a:t> </a:t>
            </a:r>
            <a:r>
              <a:rPr lang="en-US" dirty="0" err="1" smtClean="0"/>
              <a:t>quién</a:t>
            </a:r>
            <a:r>
              <a:rPr lang="en-US" dirty="0" smtClean="0"/>
              <a:t> </a:t>
            </a:r>
            <a:r>
              <a:rPr lang="en-US" dirty="0" err="1" smtClean="0"/>
              <a:t>compramos</a:t>
            </a:r>
            <a:r>
              <a:rPr lang="en-US" dirty="0" smtClean="0"/>
              <a:t>, </a:t>
            </a:r>
            <a:r>
              <a:rPr lang="en-US" dirty="0" err="1" smtClean="0"/>
              <a:t>cómo</a:t>
            </a:r>
            <a:r>
              <a:rPr lang="en-US" dirty="0" smtClean="0"/>
              <a:t> lo </a:t>
            </a:r>
            <a:r>
              <a:rPr lang="en-US" dirty="0" err="1" smtClean="0"/>
              <a:t>compramos</a:t>
            </a:r>
            <a:r>
              <a:rPr lang="en-US" dirty="0" smtClean="0"/>
              <a:t>, </a:t>
            </a:r>
            <a:r>
              <a:rPr lang="en-US" dirty="0" err="1" smtClean="0"/>
              <a:t>etc</a:t>
            </a:r>
            <a:endParaRPr lang="en-US" dirty="0" smtClean="0"/>
          </a:p>
          <a:p>
            <a:pPr lvl="1"/>
            <a:endParaRPr lang="en-US" dirty="0"/>
          </a:p>
          <a:p>
            <a:pPr lvl="1"/>
            <a:r>
              <a:rPr lang="en-US" dirty="0" err="1" smtClean="0"/>
              <a:t>En</a:t>
            </a:r>
            <a:r>
              <a:rPr lang="en-US" dirty="0" smtClean="0"/>
              <a:t> fin…… A TODA LA NUESTRA MANERA DE VIDA…..</a:t>
            </a:r>
          </a:p>
          <a:p>
            <a:pPr lvl="1"/>
            <a:endParaRPr lang="en-US" dirty="0"/>
          </a:p>
          <a:p>
            <a:pPr lvl="1"/>
            <a:r>
              <a:rPr lang="en-US" smtClean="0"/>
              <a:t>ES PARTE DE NUESTRO MODO DE VIVIR…Y NO NOS DAMOS CUENTA.</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15</a:t>
            </a:fld>
            <a:endParaRPr lang="en-US"/>
          </a:p>
        </p:txBody>
      </p:sp>
    </p:spTree>
    <p:extLst>
      <p:ext uri="{BB962C8B-B14F-4D97-AF65-F5344CB8AC3E}">
        <p14:creationId xmlns:p14="http://schemas.microsoft.com/office/powerpoint/2010/main" val="1595296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6710" y="365125"/>
            <a:ext cx="11007090" cy="697865"/>
          </a:xfrm>
        </p:spPr>
        <p:txBody>
          <a:bodyPr>
            <a:normAutofit/>
          </a:bodyPr>
          <a:lstStyle/>
          <a:p>
            <a:r>
              <a:rPr lang="es-PR" sz="2800" dirty="0">
                <a:latin typeface="Verdana" panose="020B0604030504040204" pitchFamily="34" charset="0"/>
                <a:ea typeface="MS Mincho" panose="02020609040205080304" pitchFamily="49" charset="-128"/>
                <a:cs typeface="Times New Roman" panose="02020603050405020304" pitchFamily="18" charset="0"/>
              </a:rPr>
              <a:t>Costo de colonialismo</a:t>
            </a:r>
            <a:endParaRPr lang="en-US" sz="2800" dirty="0"/>
          </a:p>
        </p:txBody>
      </p:sp>
      <p:sp>
        <p:nvSpPr>
          <p:cNvPr id="5" name="Content Placeholder 4"/>
          <p:cNvSpPr>
            <a:spLocks noGrp="1"/>
          </p:cNvSpPr>
          <p:nvPr>
            <p:ph sz="half" idx="1"/>
          </p:nvPr>
        </p:nvSpPr>
        <p:spPr>
          <a:xfrm>
            <a:off x="346710" y="1276191"/>
            <a:ext cx="4979670" cy="4351338"/>
          </a:xfrm>
          <a:ln w="28575">
            <a:solidFill>
              <a:schemeClr val="tx1"/>
            </a:solidFill>
          </a:ln>
        </p:spPr>
        <p:txBody>
          <a:bodyPr>
            <a:normAutofit lnSpcReduction="10000"/>
          </a:bodyPr>
          <a:lstStyle/>
          <a:p>
            <a:pPr marL="0" indent="0">
              <a:buNone/>
            </a:pPr>
            <a:r>
              <a:rPr lang="en-US" b="1" i="1" dirty="0" err="1" smtClean="0">
                <a:solidFill>
                  <a:srgbClr val="C00000"/>
                </a:solidFill>
              </a:rPr>
              <a:t>Causas</a:t>
            </a:r>
            <a:r>
              <a:rPr lang="en-US" b="1" i="1" dirty="0" smtClean="0">
                <a:solidFill>
                  <a:srgbClr val="C00000"/>
                </a:solidFill>
              </a:rPr>
              <a:t> del </a:t>
            </a:r>
            <a:r>
              <a:rPr lang="en-US" b="1" i="1" dirty="0" err="1" smtClean="0">
                <a:solidFill>
                  <a:srgbClr val="C00000"/>
                </a:solidFill>
              </a:rPr>
              <a:t>Colonialismo</a:t>
            </a:r>
            <a:endParaRPr lang="en-US" b="1" i="1" dirty="0" smtClean="0">
              <a:solidFill>
                <a:srgbClr val="C00000"/>
              </a:solidFill>
            </a:endParaRPr>
          </a:p>
          <a:p>
            <a:endParaRPr lang="en-US" dirty="0"/>
          </a:p>
          <a:p>
            <a:r>
              <a:rPr lang="en-US" b="1" dirty="0" smtClean="0"/>
              <a:t>Valor </a:t>
            </a:r>
            <a:r>
              <a:rPr lang="en-US" b="1" dirty="0" err="1" smtClean="0"/>
              <a:t>económico</a:t>
            </a:r>
            <a:r>
              <a:rPr lang="en-US" b="1" dirty="0" smtClean="0"/>
              <a:t>, </a:t>
            </a:r>
            <a:r>
              <a:rPr lang="en-US" b="1" dirty="0" err="1" smtClean="0"/>
              <a:t>político</a:t>
            </a:r>
            <a:r>
              <a:rPr lang="en-US" b="1" dirty="0" smtClean="0"/>
              <a:t> y </a:t>
            </a:r>
            <a:r>
              <a:rPr lang="en-US" b="1" dirty="0" err="1" smtClean="0"/>
              <a:t>militar</a:t>
            </a:r>
            <a:r>
              <a:rPr lang="en-US" b="1" dirty="0" smtClean="0"/>
              <a:t> de Puerto Rico para las </a:t>
            </a:r>
            <a:r>
              <a:rPr lang="en-US" b="1" dirty="0" err="1" smtClean="0"/>
              <a:t>ambiciones</a:t>
            </a:r>
            <a:r>
              <a:rPr lang="en-US" b="1" dirty="0" smtClean="0"/>
              <a:t> </a:t>
            </a:r>
            <a:r>
              <a:rPr lang="en-US" b="1" dirty="0" err="1" smtClean="0"/>
              <a:t>imperalistas</a:t>
            </a:r>
            <a:r>
              <a:rPr lang="en-US" b="1" dirty="0" smtClean="0"/>
              <a:t> de E.U.</a:t>
            </a:r>
          </a:p>
          <a:p>
            <a:endParaRPr lang="en-US" b="1" dirty="0"/>
          </a:p>
          <a:p>
            <a:r>
              <a:rPr lang="en-US" b="1" dirty="0" err="1" smtClean="0"/>
              <a:t>Posición</a:t>
            </a:r>
            <a:r>
              <a:rPr lang="en-US" b="1" dirty="0" smtClean="0"/>
              <a:t> </a:t>
            </a:r>
            <a:r>
              <a:rPr lang="en-US" b="1" dirty="0" err="1" smtClean="0"/>
              <a:t>Estratégica</a:t>
            </a:r>
            <a:endParaRPr lang="en-US" b="1" dirty="0" smtClean="0"/>
          </a:p>
          <a:p>
            <a:r>
              <a:rPr lang="en-US" b="1" dirty="0" smtClean="0"/>
              <a:t>Mercado de </a:t>
            </a:r>
            <a:r>
              <a:rPr lang="en-US" b="1" dirty="0" err="1" smtClean="0"/>
              <a:t>consumidores</a:t>
            </a:r>
            <a:endParaRPr lang="en-US" b="1" dirty="0" smtClean="0"/>
          </a:p>
          <a:p>
            <a:endParaRPr lang="en-US" dirty="0"/>
          </a:p>
          <a:p>
            <a:endParaRPr lang="en-US" dirty="0" smtClean="0"/>
          </a:p>
          <a:p>
            <a:endParaRPr lang="en-US" dirty="0"/>
          </a:p>
        </p:txBody>
      </p:sp>
      <p:sp>
        <p:nvSpPr>
          <p:cNvPr id="6" name="Content Placeholder 5"/>
          <p:cNvSpPr>
            <a:spLocks noGrp="1"/>
          </p:cNvSpPr>
          <p:nvPr>
            <p:ph sz="half" idx="2"/>
          </p:nvPr>
        </p:nvSpPr>
        <p:spPr>
          <a:xfrm>
            <a:off x="6537960" y="1276191"/>
            <a:ext cx="5143500" cy="4351338"/>
          </a:xfrm>
          <a:ln w="19050">
            <a:solidFill>
              <a:schemeClr val="tx1"/>
            </a:solidFill>
          </a:ln>
        </p:spPr>
        <p:txBody>
          <a:bodyPr>
            <a:normAutofit lnSpcReduction="10000"/>
          </a:bodyPr>
          <a:lstStyle/>
          <a:p>
            <a:pPr marL="0" indent="0">
              <a:buNone/>
            </a:pPr>
            <a:r>
              <a:rPr lang="en-US" b="1" i="1" dirty="0" err="1" smtClean="0">
                <a:solidFill>
                  <a:srgbClr val="C00000"/>
                </a:solidFill>
              </a:rPr>
              <a:t>Efectos</a:t>
            </a:r>
            <a:r>
              <a:rPr lang="en-US" b="1" i="1" dirty="0" smtClean="0">
                <a:solidFill>
                  <a:srgbClr val="C00000"/>
                </a:solidFill>
              </a:rPr>
              <a:t> y </a:t>
            </a:r>
            <a:r>
              <a:rPr lang="en-US" b="1" i="1" dirty="0" err="1" smtClean="0">
                <a:solidFill>
                  <a:srgbClr val="C00000"/>
                </a:solidFill>
              </a:rPr>
              <a:t>Consecuencias</a:t>
            </a:r>
            <a:endParaRPr lang="en-US" b="1" i="1" dirty="0" smtClean="0">
              <a:solidFill>
                <a:srgbClr val="C00000"/>
              </a:solidFill>
            </a:endParaRPr>
          </a:p>
          <a:p>
            <a:pPr marL="0" indent="0">
              <a:buNone/>
            </a:pPr>
            <a:endParaRPr lang="en-US" b="1" i="1" dirty="0"/>
          </a:p>
          <a:p>
            <a:r>
              <a:rPr lang="en-US" b="1" i="1" dirty="0" smtClean="0"/>
              <a:t>Control de la </a:t>
            </a:r>
            <a:r>
              <a:rPr lang="en-US" b="1" i="1" dirty="0" err="1" smtClean="0"/>
              <a:t>tierra</a:t>
            </a:r>
            <a:r>
              <a:rPr lang="en-US" b="1" i="1" dirty="0" smtClean="0"/>
              <a:t> </a:t>
            </a:r>
            <a:r>
              <a:rPr lang="en-US" b="1" i="1" dirty="0" err="1" smtClean="0"/>
              <a:t>necesidad</a:t>
            </a:r>
            <a:r>
              <a:rPr lang="en-US" b="1" i="1" dirty="0" smtClean="0"/>
              <a:t> </a:t>
            </a:r>
            <a:r>
              <a:rPr lang="en-US" b="1" i="1" dirty="0" err="1" smtClean="0"/>
              <a:t>militar</a:t>
            </a:r>
            <a:r>
              <a:rPr lang="en-US" b="1" i="1" dirty="0" smtClean="0"/>
              <a:t> y </a:t>
            </a:r>
            <a:r>
              <a:rPr lang="en-US" b="1" i="1" dirty="0" err="1" smtClean="0"/>
              <a:t>económica</a:t>
            </a:r>
            <a:endParaRPr lang="en-US" b="1" i="1" dirty="0" smtClean="0"/>
          </a:p>
          <a:p>
            <a:r>
              <a:rPr lang="en-US" b="1" i="1" dirty="0" err="1" smtClean="0"/>
              <a:t>Ciudadania</a:t>
            </a:r>
            <a:r>
              <a:rPr lang="en-US" b="1" i="1" dirty="0" smtClean="0"/>
              <a:t> Americana</a:t>
            </a:r>
          </a:p>
          <a:p>
            <a:r>
              <a:rPr lang="en-US" b="1" i="1" dirty="0" err="1" smtClean="0"/>
              <a:t>Leyes</a:t>
            </a:r>
            <a:r>
              <a:rPr lang="en-US" b="1" i="1" dirty="0" smtClean="0"/>
              <a:t> de </a:t>
            </a:r>
            <a:r>
              <a:rPr lang="en-US" b="1" i="1" dirty="0" err="1" smtClean="0"/>
              <a:t>Cabotaje</a:t>
            </a:r>
            <a:endParaRPr lang="en-US" b="1" i="1" dirty="0" smtClean="0"/>
          </a:p>
          <a:p>
            <a:r>
              <a:rPr lang="en-US" b="1" i="1" dirty="0" err="1" smtClean="0"/>
              <a:t>Aplicación</a:t>
            </a:r>
            <a:r>
              <a:rPr lang="en-US" b="1" i="1" dirty="0" smtClean="0"/>
              <a:t> de las </a:t>
            </a:r>
            <a:r>
              <a:rPr lang="en-US" b="1" i="1" dirty="0" err="1" smtClean="0"/>
              <a:t>Leyes</a:t>
            </a:r>
            <a:r>
              <a:rPr lang="en-US" b="1" i="1" dirty="0" smtClean="0"/>
              <a:t> </a:t>
            </a:r>
            <a:r>
              <a:rPr lang="en-US" b="1" i="1" dirty="0" err="1" smtClean="0"/>
              <a:t>Laborales</a:t>
            </a:r>
            <a:r>
              <a:rPr lang="en-US" b="1" i="1" dirty="0" smtClean="0"/>
              <a:t>, </a:t>
            </a:r>
            <a:r>
              <a:rPr lang="en-US" b="1" i="1" dirty="0" err="1" smtClean="0"/>
              <a:t>ambientales</a:t>
            </a:r>
            <a:r>
              <a:rPr lang="en-US" b="1" i="1" dirty="0" smtClean="0"/>
              <a:t>, </a:t>
            </a:r>
            <a:r>
              <a:rPr lang="en-US" b="1" i="1" dirty="0" err="1" smtClean="0"/>
              <a:t>comunicaciones</a:t>
            </a:r>
            <a:r>
              <a:rPr lang="en-US" b="1" i="1" dirty="0" smtClean="0"/>
              <a:t>, zonas </a:t>
            </a:r>
            <a:r>
              <a:rPr lang="en-US" b="1" i="1" dirty="0" err="1" smtClean="0"/>
              <a:t>maritimo</a:t>
            </a:r>
            <a:r>
              <a:rPr lang="en-US" b="1" i="1" dirty="0" smtClean="0"/>
              <a:t>-</a:t>
            </a:r>
            <a:r>
              <a:rPr lang="en-US" b="1" i="1" dirty="0" err="1" smtClean="0"/>
              <a:t>terrestre</a:t>
            </a:r>
            <a:r>
              <a:rPr lang="en-US" b="1" i="1" dirty="0" smtClean="0"/>
              <a:t>-, </a:t>
            </a:r>
            <a:r>
              <a:rPr lang="en-US" b="1" i="1" dirty="0" err="1" smtClean="0"/>
              <a:t>etc</a:t>
            </a:r>
            <a:endParaRPr lang="en-US" b="1" i="1" dirty="0"/>
          </a:p>
        </p:txBody>
      </p:sp>
      <p:sp>
        <p:nvSpPr>
          <p:cNvPr id="7" name="Right Arrow 6"/>
          <p:cNvSpPr/>
          <p:nvPr/>
        </p:nvSpPr>
        <p:spPr>
          <a:xfrm>
            <a:off x="5326380" y="2205990"/>
            <a:ext cx="1211580" cy="2834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46710" y="5875020"/>
            <a:ext cx="11529060" cy="584775"/>
          </a:xfrm>
          <a:prstGeom prst="rect">
            <a:avLst/>
          </a:prstGeom>
          <a:noFill/>
        </p:spPr>
        <p:txBody>
          <a:bodyPr wrap="square" rtlCol="0">
            <a:spAutoFit/>
          </a:bodyPr>
          <a:lstStyle/>
          <a:p>
            <a:r>
              <a:rPr lang="en-US" dirty="0" smtClean="0"/>
              <a:t>  </a:t>
            </a:r>
            <a:r>
              <a:rPr lang="en-US" sz="3200" b="1" dirty="0" smtClean="0"/>
              <a:t>¿ </a:t>
            </a:r>
            <a:r>
              <a:rPr lang="en-US" sz="3200" b="1" dirty="0" err="1" smtClean="0"/>
              <a:t>Dónde</a:t>
            </a:r>
            <a:r>
              <a:rPr lang="en-US" sz="3200" b="1" dirty="0" smtClean="0"/>
              <a:t> </a:t>
            </a:r>
            <a:r>
              <a:rPr lang="en-US" sz="3200" b="1" dirty="0" err="1" smtClean="0"/>
              <a:t>medidos</a:t>
            </a:r>
            <a:r>
              <a:rPr lang="en-US" sz="3200" b="1" dirty="0"/>
              <a:t> </a:t>
            </a:r>
            <a:r>
              <a:rPr lang="en-US" sz="3200" b="1" dirty="0" smtClean="0"/>
              <a:t>?:¿  </a:t>
            </a:r>
            <a:r>
              <a:rPr lang="en-US" sz="3200" b="1" dirty="0" err="1" smtClean="0"/>
              <a:t>En</a:t>
            </a:r>
            <a:r>
              <a:rPr lang="en-US" sz="3200" b="1" dirty="0" smtClean="0"/>
              <a:t> las </a:t>
            </a:r>
            <a:r>
              <a:rPr lang="en-US" sz="3200" b="1" dirty="0" err="1" smtClean="0"/>
              <a:t>causas</a:t>
            </a:r>
            <a:r>
              <a:rPr lang="en-US" sz="3200" b="1" dirty="0" smtClean="0"/>
              <a:t> o </a:t>
            </a:r>
            <a:r>
              <a:rPr lang="en-US" sz="3200" b="1" dirty="0" err="1" smtClean="0"/>
              <a:t>los</a:t>
            </a:r>
            <a:r>
              <a:rPr lang="en-US" sz="3200" b="1" dirty="0" smtClean="0"/>
              <a:t> </a:t>
            </a:r>
            <a:r>
              <a:rPr lang="en-US" sz="3200" b="1" dirty="0" err="1" smtClean="0"/>
              <a:t>efectos</a:t>
            </a:r>
            <a:r>
              <a:rPr lang="en-US" sz="3200" b="1" dirty="0" smtClean="0"/>
              <a:t> ?:  </a:t>
            </a:r>
            <a:r>
              <a:rPr lang="en-US" sz="3200" b="1" i="1" u="sng" dirty="0" err="1" smtClean="0">
                <a:effectLst>
                  <a:outerShdw blurRad="38100" dist="38100" dir="2700000" algn="tl">
                    <a:srgbClr val="000000">
                      <a:alpha val="43137"/>
                    </a:srgbClr>
                  </a:outerShdw>
                </a:effectLst>
              </a:rPr>
              <a:t>En</a:t>
            </a:r>
            <a:r>
              <a:rPr lang="en-US" sz="3200" b="1" i="1" u="sng" dirty="0" smtClean="0">
                <a:effectLst>
                  <a:outerShdw blurRad="38100" dist="38100" dir="2700000" algn="tl">
                    <a:srgbClr val="000000">
                      <a:alpha val="43137"/>
                    </a:srgbClr>
                  </a:outerShdw>
                </a:effectLst>
              </a:rPr>
              <a:t> las </a:t>
            </a:r>
            <a:r>
              <a:rPr lang="en-US" sz="3200" b="1" i="1" u="sng" dirty="0" err="1" smtClean="0">
                <a:effectLst>
                  <a:outerShdw blurRad="38100" dist="38100" dir="2700000" algn="tl">
                    <a:srgbClr val="000000">
                      <a:alpha val="43137"/>
                    </a:srgbClr>
                  </a:outerShdw>
                </a:effectLst>
              </a:rPr>
              <a:t>Causas</a:t>
            </a:r>
            <a:endParaRPr lang="en-US" sz="3200" b="1" i="1" u="sng" dirty="0">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40D3A65C-33A8-4E10-B54C-4B42DE7FAEB4}" type="slidenum">
              <a:rPr lang="en-US" smtClean="0"/>
              <a:t>16</a:t>
            </a:fld>
            <a:endParaRPr lang="en-US"/>
          </a:p>
        </p:txBody>
      </p:sp>
    </p:spTree>
    <p:extLst>
      <p:ext uri="{BB962C8B-B14F-4D97-AF65-F5344CB8AC3E}">
        <p14:creationId xmlns:p14="http://schemas.microsoft.com/office/powerpoint/2010/main" val="378220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bg/>
                                          </p:spTgt>
                                        </p:tgtEl>
                                        <p:attrNameLst>
                                          <p:attrName>style.visibility</p:attrName>
                                        </p:attrNameLst>
                                      </p:cBhvr>
                                      <p:to>
                                        <p:strVal val="visible"/>
                                      </p:to>
                                    </p:set>
                                    <p:anim calcmode="lin" valueType="num">
                                      <p:cBhvr additive="base">
                                        <p:cTn id="4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 calcmode="lin" valueType="num">
                                      <p:cBhvr additive="base">
                                        <p:cTn id="6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 calcmode="lin" valueType="num">
                                      <p:cBhvr additive="base">
                                        <p:cTn id="6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5" end="5"/>
                                            </p:txEl>
                                          </p:spTgt>
                                        </p:tgtEl>
                                        <p:attrNameLst>
                                          <p:attrName>style.visibility</p:attrName>
                                        </p:attrNameLst>
                                      </p:cBhvr>
                                      <p:to>
                                        <p:strVal val="visible"/>
                                      </p:to>
                                    </p:set>
                                    <p:anim calcmode="lin" valueType="num">
                                      <p:cBhvr additive="base">
                                        <p:cTn id="7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nodeType="clickEffect">
                                  <p:stCondLst>
                                    <p:cond delay="0"/>
                                  </p:stCondLst>
                                  <p:childTnLst>
                                    <p:set>
                                      <p:cBhvr>
                                        <p:cTn id="78" dur="1" fill="hold">
                                          <p:stCondLst>
                                            <p:cond delay="0"/>
                                          </p:stCondLst>
                                        </p:cTn>
                                        <p:tgtEl>
                                          <p:spTgt spid="8">
                                            <p:txEl>
                                              <p:pRg st="0" end="0"/>
                                            </p:txEl>
                                          </p:spTgt>
                                        </p:tgtEl>
                                        <p:attrNameLst>
                                          <p:attrName>style.visibility</p:attrName>
                                        </p:attrNameLst>
                                      </p:cBhvr>
                                      <p:to>
                                        <p:strVal val="visible"/>
                                      </p:to>
                                    </p:set>
                                    <p:animEffect transition="in" filter="barn(inVertical)">
                                      <p:cBhvr>
                                        <p:cTn id="7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725"/>
          </a:xfrm>
        </p:spPr>
        <p:txBody>
          <a:bodyPr/>
          <a:lstStyle/>
          <a:p>
            <a:r>
              <a:rPr lang="es-PR" dirty="0">
                <a:latin typeface="Verdana" panose="020B0604030504040204" pitchFamily="34" charset="0"/>
                <a:ea typeface="MS Mincho" panose="02020609040205080304" pitchFamily="49" charset="-128"/>
                <a:cs typeface="Times New Roman" panose="02020603050405020304" pitchFamily="18" charset="0"/>
              </a:rPr>
              <a:t>Costo de colonialismo</a:t>
            </a:r>
            <a:endParaRPr lang="en-US" dirty="0"/>
          </a:p>
        </p:txBody>
      </p:sp>
      <p:sp>
        <p:nvSpPr>
          <p:cNvPr id="3" name="Content Placeholder 2"/>
          <p:cNvSpPr>
            <a:spLocks noGrp="1"/>
          </p:cNvSpPr>
          <p:nvPr>
            <p:ph idx="1"/>
          </p:nvPr>
        </p:nvSpPr>
        <p:spPr/>
        <p:txBody>
          <a:bodyPr>
            <a:normAutofit fontScale="85000" lnSpcReduction="10000"/>
          </a:bodyPr>
          <a:lstStyle/>
          <a:p>
            <a:pPr lvl="0"/>
            <a:r>
              <a:rPr lang="es-PR" dirty="0"/>
              <a:t>Pero las acciones tomadas por el Imperio no son la </a:t>
            </a:r>
            <a:r>
              <a:rPr lang="es-PR" b="1" dirty="0"/>
              <a:t>causa sino los efectos</a:t>
            </a:r>
            <a:r>
              <a:rPr lang="es-PR" dirty="0"/>
              <a:t>, por ejemplo, los costos de las leyes de cabotaje; las leyes de comercio interestatal; las bases militares, etc., Todas estas acciones, leyes, reglamentos, etc., son los efectos pues la causa radica en el poder colonial (imperial) de E.U. a P.R., o en la expropiación ilegal que permite el control de los activos tierra, espacio, mar, personas, etc. </a:t>
            </a:r>
            <a:endParaRPr lang="en-US" dirty="0"/>
          </a:p>
          <a:p>
            <a:endParaRPr lang="es-PR" dirty="0"/>
          </a:p>
          <a:p>
            <a:endParaRPr lang="en-US" dirty="0"/>
          </a:p>
          <a:p>
            <a:pPr lvl="0"/>
            <a:r>
              <a:rPr lang="es-PR" dirty="0"/>
              <a:t>Por lo tanto el costo de colonialismo no es valorar el costo de las leyes de cabotaje, comercio interestatal, uso la tierra o renta no pagada de la ubicación de las bases militares, ganancias repatriadas de las corporaciones transnacionales de E.U., etc.; sino valorar la causa o usurpación ilegitima del </a:t>
            </a:r>
            <a:r>
              <a:rPr lang="es-PR" b="1" i="1" dirty="0" err="1"/>
              <a:t>land</a:t>
            </a:r>
            <a:r>
              <a:rPr lang="es-PR" b="1" i="1" dirty="0"/>
              <a:t> </a:t>
            </a:r>
            <a:r>
              <a:rPr lang="es-PR" b="1" i="1" dirty="0" err="1"/>
              <a:t>space</a:t>
            </a:r>
            <a:r>
              <a:rPr lang="es-PR" dirty="0"/>
              <a:t> y de las capacidades de las decisiones de consumo de los residentes.</a:t>
            </a:r>
            <a:endParaRPr lang="en-US" dirty="0"/>
          </a:p>
          <a:p>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17</a:t>
            </a:fld>
            <a:endParaRPr lang="en-US"/>
          </a:p>
        </p:txBody>
      </p:sp>
    </p:spTree>
    <p:extLst>
      <p:ext uri="{BB962C8B-B14F-4D97-AF65-F5344CB8AC3E}">
        <p14:creationId xmlns:p14="http://schemas.microsoft.com/office/powerpoint/2010/main" val="772999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smtClean="0">
                <a:latin typeface="Verdana" panose="020B0604030504040204" pitchFamily="34" charset="0"/>
                <a:ea typeface="MS Mincho" panose="02020609040205080304" pitchFamily="49" charset="-128"/>
                <a:cs typeface="Times New Roman" panose="02020603050405020304" pitchFamily="18" charset="0"/>
              </a:rPr>
              <a:t>Costo de colonialismo</a:t>
            </a:r>
            <a:endParaRPr lang="en-US" dirty="0"/>
          </a:p>
        </p:txBody>
      </p:sp>
      <p:sp>
        <p:nvSpPr>
          <p:cNvPr id="3" name="Content Placeholder 2"/>
          <p:cNvSpPr>
            <a:spLocks noGrp="1"/>
          </p:cNvSpPr>
          <p:nvPr>
            <p:ph idx="1"/>
          </p:nvPr>
        </p:nvSpPr>
        <p:spPr/>
        <p:txBody>
          <a:bodyPr>
            <a:normAutofit/>
          </a:bodyPr>
          <a:lstStyle/>
          <a:p>
            <a:pPr lvl="0"/>
            <a:r>
              <a:rPr lang="es-PR" smtClean="0"/>
              <a:t>Por ejemplo, si el Congreso exonerara a PR de las Leyes de Cabotaje y su costo fuese “cero”; y al igual, nos exoneran de las Leyes de Comercio Interestatal; entonces; </a:t>
            </a:r>
          </a:p>
          <a:p>
            <a:pPr lvl="0"/>
            <a:r>
              <a:rPr lang="es-PR" smtClean="0"/>
              <a:t>……………….¿ </a:t>
            </a:r>
            <a:r>
              <a:rPr lang="es-PR" b="1" smtClean="0"/>
              <a:t>el costo del coloniaje sería cero</a:t>
            </a:r>
            <a:r>
              <a:rPr lang="es-PR" smtClean="0"/>
              <a:t> ?. Por eso, estas leyes no son el costo del coloniaje sino el valor expropiado del </a:t>
            </a:r>
            <a:r>
              <a:rPr lang="es-PR" b="1" i="1" smtClean="0"/>
              <a:t>Land Space</a:t>
            </a:r>
            <a:r>
              <a:rPr lang="es-PR" smtClean="0"/>
              <a:t> y el control de las decisiones de los residentes locales. </a:t>
            </a:r>
            <a:endParaRPr lang="en-US" sz="3600" smtClean="0"/>
          </a:p>
          <a:p>
            <a:pPr marL="0" indent="0">
              <a:buNone/>
            </a:pPr>
            <a:endParaRPr lang="en-US" dirty="0"/>
          </a:p>
        </p:txBody>
      </p:sp>
      <p:sp>
        <p:nvSpPr>
          <p:cNvPr id="9" name="Slide Number Placeholder 8"/>
          <p:cNvSpPr>
            <a:spLocks noGrp="1"/>
          </p:cNvSpPr>
          <p:nvPr>
            <p:ph type="sldNum" sz="quarter" idx="12"/>
          </p:nvPr>
        </p:nvSpPr>
        <p:spPr/>
        <p:txBody>
          <a:bodyPr/>
          <a:lstStyle/>
          <a:p>
            <a:fld id="{40D3A65C-33A8-4E10-B54C-4B42DE7FAEB4}" type="slidenum">
              <a:rPr lang="en-US" smtClean="0"/>
              <a:t>18</a:t>
            </a:fld>
            <a:endParaRPr lang="en-US"/>
          </a:p>
        </p:txBody>
      </p:sp>
    </p:spTree>
    <p:extLst>
      <p:ext uri="{BB962C8B-B14F-4D97-AF65-F5344CB8AC3E}">
        <p14:creationId xmlns:p14="http://schemas.microsoft.com/office/powerpoint/2010/main" val="165600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b="1" dirty="0"/>
              <a:t>Estados Unidos impuso a los </a:t>
            </a:r>
            <a:r>
              <a:rPr lang="es-PR" b="1" dirty="0" smtClean="0"/>
              <a:t>puertorriqueños</a:t>
            </a:r>
            <a:endParaRPr lang="en-US" b="1" dirty="0"/>
          </a:p>
        </p:txBody>
      </p:sp>
      <p:sp>
        <p:nvSpPr>
          <p:cNvPr id="5" name="Text Placeholder 4"/>
          <p:cNvSpPr>
            <a:spLocks noGrp="1"/>
          </p:cNvSpPr>
          <p:nvPr>
            <p:ph type="body" idx="1"/>
          </p:nvPr>
        </p:nvSpPr>
        <p:spPr>
          <a:xfrm>
            <a:off x="702628" y="1378744"/>
            <a:ext cx="5157787" cy="621506"/>
          </a:xfrm>
        </p:spPr>
        <p:txBody>
          <a:bodyPr/>
          <a:lstStyle/>
          <a:p>
            <a:endParaRPr lang="en-US" dirty="0"/>
          </a:p>
        </p:txBody>
      </p:sp>
      <p:sp>
        <p:nvSpPr>
          <p:cNvPr id="3" name="Content Placeholder 2"/>
          <p:cNvSpPr>
            <a:spLocks noGrp="1"/>
          </p:cNvSpPr>
          <p:nvPr>
            <p:ph sz="half" idx="2"/>
          </p:nvPr>
        </p:nvSpPr>
        <p:spPr>
          <a:xfrm>
            <a:off x="702628" y="2171700"/>
            <a:ext cx="5157787" cy="4209415"/>
          </a:xfrm>
        </p:spPr>
        <p:txBody>
          <a:bodyPr>
            <a:normAutofit/>
          </a:bodyPr>
          <a:lstStyle/>
          <a:p>
            <a:r>
              <a:rPr lang="es-PR" dirty="0" smtClean="0"/>
              <a:t>Ciudadanía </a:t>
            </a:r>
            <a:r>
              <a:rPr lang="es-PR" dirty="0"/>
              <a:t>Americana; </a:t>
            </a:r>
            <a:endParaRPr lang="es-PR" dirty="0" smtClean="0"/>
          </a:p>
          <a:p>
            <a:r>
              <a:rPr lang="es-PR" dirty="0" smtClean="0"/>
              <a:t>Corte </a:t>
            </a:r>
            <a:r>
              <a:rPr lang="es-PR" dirty="0"/>
              <a:t>Federal; </a:t>
            </a:r>
            <a:endParaRPr lang="es-PR" dirty="0" smtClean="0"/>
          </a:p>
          <a:p>
            <a:r>
              <a:rPr lang="es-PR" dirty="0" smtClean="0"/>
              <a:t>Su </a:t>
            </a:r>
            <a:r>
              <a:rPr lang="es-PR" dirty="0"/>
              <a:t>sistema monetario--moneda de EU (dólar</a:t>
            </a:r>
            <a:r>
              <a:rPr lang="es-PR" dirty="0" smtClean="0"/>
              <a:t>);</a:t>
            </a:r>
          </a:p>
          <a:p>
            <a:r>
              <a:rPr lang="es-PR" dirty="0" smtClean="0"/>
              <a:t>Leyes </a:t>
            </a:r>
            <a:r>
              <a:rPr lang="es-PR" dirty="0"/>
              <a:t>de Comercio Interestatal; </a:t>
            </a:r>
            <a:endParaRPr lang="es-PR" dirty="0" smtClean="0"/>
          </a:p>
          <a:p>
            <a:r>
              <a:rPr lang="es-PR" dirty="0" smtClean="0"/>
              <a:t>Leyes </a:t>
            </a:r>
            <a:r>
              <a:rPr lang="es-PR" dirty="0"/>
              <a:t>de </a:t>
            </a:r>
            <a:r>
              <a:rPr lang="es-PR" dirty="0" smtClean="0"/>
              <a:t>Cabotaje; </a:t>
            </a:r>
          </a:p>
          <a:p>
            <a:r>
              <a:rPr lang="es-PR" dirty="0" smtClean="0"/>
              <a:t>Leyes </a:t>
            </a:r>
            <a:r>
              <a:rPr lang="es-PR" dirty="0"/>
              <a:t>de control de comunicaciones, TV, </a:t>
            </a:r>
            <a:r>
              <a:rPr lang="es-PR" dirty="0" smtClean="0"/>
              <a:t>Cable;</a:t>
            </a:r>
            <a:endParaRPr lang="en-US" dirty="0"/>
          </a:p>
        </p:txBody>
      </p:sp>
      <p:sp>
        <p:nvSpPr>
          <p:cNvPr id="6" name="Text Placeholder 5"/>
          <p:cNvSpPr>
            <a:spLocks noGrp="1"/>
          </p:cNvSpPr>
          <p:nvPr>
            <p:ph type="body" sz="quarter" idx="3"/>
          </p:nvPr>
        </p:nvSpPr>
        <p:spPr>
          <a:xfrm>
            <a:off x="6097588" y="1398271"/>
            <a:ext cx="5183188" cy="601979"/>
          </a:xfrm>
        </p:spPr>
        <p:txBody>
          <a:bodyPr/>
          <a:lstStyle/>
          <a:p>
            <a:endParaRPr lang="en-US" dirty="0"/>
          </a:p>
        </p:txBody>
      </p:sp>
      <p:sp>
        <p:nvSpPr>
          <p:cNvPr id="7" name="Content Placeholder 6"/>
          <p:cNvSpPr>
            <a:spLocks noGrp="1"/>
          </p:cNvSpPr>
          <p:nvPr>
            <p:ph sz="quarter" idx="4"/>
          </p:nvPr>
        </p:nvSpPr>
        <p:spPr>
          <a:xfrm>
            <a:off x="6170612" y="2181225"/>
            <a:ext cx="5183188" cy="4199890"/>
          </a:xfrm>
        </p:spPr>
        <p:txBody>
          <a:bodyPr>
            <a:normAutofit fontScale="92500" lnSpcReduction="20000"/>
          </a:bodyPr>
          <a:lstStyle/>
          <a:p>
            <a:r>
              <a:rPr lang="es-PR" dirty="0" smtClean="0"/>
              <a:t>Comercio Interno, </a:t>
            </a:r>
          </a:p>
          <a:p>
            <a:r>
              <a:rPr lang="es-PR" dirty="0" smtClean="0"/>
              <a:t>Leyes </a:t>
            </a:r>
            <a:r>
              <a:rPr lang="es-PR" dirty="0"/>
              <a:t>Federales de Relaciones en el Trabajo; </a:t>
            </a:r>
            <a:endParaRPr lang="es-PR" dirty="0" smtClean="0"/>
          </a:p>
          <a:p>
            <a:r>
              <a:rPr lang="es-PR" dirty="0" smtClean="0"/>
              <a:t>Leyes </a:t>
            </a:r>
            <a:r>
              <a:rPr lang="es-PR" dirty="0"/>
              <a:t>Ambientales; </a:t>
            </a:r>
            <a:endParaRPr lang="es-PR" dirty="0" smtClean="0"/>
          </a:p>
          <a:p>
            <a:r>
              <a:rPr lang="es-PR" dirty="0" smtClean="0"/>
              <a:t>Banca </a:t>
            </a:r>
            <a:r>
              <a:rPr lang="es-PR" dirty="0"/>
              <a:t>y Finanza; </a:t>
            </a:r>
            <a:endParaRPr lang="es-PR" dirty="0" smtClean="0"/>
          </a:p>
          <a:p>
            <a:r>
              <a:rPr lang="es-PR" dirty="0" smtClean="0"/>
              <a:t>Servicio </a:t>
            </a:r>
            <a:r>
              <a:rPr lang="es-PR" dirty="0"/>
              <a:t>Militar Selectivo Obligatorio (hasta 1974); Servicio Militar No Obligatorio pero en defensa de los EU</a:t>
            </a:r>
            <a:r>
              <a:rPr lang="es-PR" dirty="0" smtClean="0"/>
              <a:t>;</a:t>
            </a:r>
          </a:p>
          <a:p>
            <a:r>
              <a:rPr lang="es-PR" dirty="0" smtClean="0"/>
              <a:t>El </a:t>
            </a:r>
            <a:r>
              <a:rPr lang="es-PR" dirty="0"/>
              <a:t>Seguro Social, etc. </a:t>
            </a:r>
            <a:endParaRPr lang="en-US" dirty="0"/>
          </a:p>
          <a:p>
            <a:r>
              <a:rPr lang="es-PR" dirty="0"/>
              <a:t> </a:t>
            </a:r>
            <a:r>
              <a:rPr lang="es-PR" dirty="0" err="1" smtClean="0"/>
              <a:t>Food</a:t>
            </a:r>
            <a:r>
              <a:rPr lang="es-PR" dirty="0" smtClean="0"/>
              <a:t> and </a:t>
            </a:r>
            <a:r>
              <a:rPr lang="es-PR" dirty="0" err="1" smtClean="0"/>
              <a:t>Drug</a:t>
            </a:r>
            <a:r>
              <a:rPr lang="es-PR" dirty="0" smtClean="0"/>
              <a:t> </a:t>
            </a:r>
            <a:r>
              <a:rPr lang="es-PR" dirty="0" err="1" smtClean="0"/>
              <a:t>Administration</a:t>
            </a:r>
            <a:endParaRPr lang="en-US" dirty="0"/>
          </a:p>
          <a:p>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19</a:t>
            </a:fld>
            <a:endParaRPr lang="en-US"/>
          </a:p>
        </p:txBody>
      </p:sp>
    </p:spTree>
    <p:extLst>
      <p:ext uri="{BB962C8B-B14F-4D97-AF65-F5344CB8AC3E}">
        <p14:creationId xmlns:p14="http://schemas.microsoft.com/office/powerpoint/2010/main" val="2653350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3510" y="1449199"/>
            <a:ext cx="8976360" cy="3847207"/>
          </a:xfrm>
          <a:prstGeom prst="rect">
            <a:avLst/>
          </a:prstGeom>
        </p:spPr>
        <p:txBody>
          <a:bodyPr wrap="square">
            <a:spAutoFit/>
          </a:bodyPr>
          <a:lstStyle/>
          <a:p>
            <a:r>
              <a:rPr lang="en-US" sz="2400" i="1" dirty="0" smtClean="0"/>
              <a:t>Puerto Rico is in crisis. But the crisis is not about how to pay Wall Street. It is about the impact of centuries-long economic devastation on the men, women, and children—especially children—that live in Puerto Rico. While failure to pay the banks and the vultures makes headlines in the Wall Street Journal and the New York Times, the human misery caused by five centuries of colonialism does not.</a:t>
            </a:r>
          </a:p>
          <a:p>
            <a:endParaRPr lang="en-US" sz="2000" dirty="0"/>
          </a:p>
          <a:p>
            <a:endParaRPr lang="en-US" sz="2000" dirty="0" smtClean="0"/>
          </a:p>
          <a:p>
            <a:endParaRPr lang="en-US" sz="2000" dirty="0" smtClean="0"/>
          </a:p>
          <a:p>
            <a:r>
              <a:rPr lang="en-US" sz="2000" dirty="0" err="1" smtClean="0"/>
              <a:t>Backiel</a:t>
            </a:r>
            <a:r>
              <a:rPr lang="en-US" sz="2000" dirty="0" smtClean="0"/>
              <a:t> Linda. 2015. Puerto Rico: </a:t>
            </a:r>
            <a:r>
              <a:rPr lang="en-US" sz="2000" b="1" i="1" dirty="0" smtClean="0"/>
              <a:t>The Crisis Is About Colonialism, Not Debt</a:t>
            </a:r>
            <a:r>
              <a:rPr lang="en-US" sz="2000" dirty="0" smtClean="0"/>
              <a:t>. Monthly Independent Review. Vol 67, </a:t>
            </a:r>
            <a:r>
              <a:rPr lang="en-US" sz="2000" dirty="0" err="1" smtClean="0"/>
              <a:t>Num</a:t>
            </a:r>
            <a:r>
              <a:rPr lang="en-US" sz="2000" dirty="0" smtClean="0"/>
              <a:t> 5. </a:t>
            </a:r>
            <a:r>
              <a:rPr lang="en-US" sz="2000" dirty="0" err="1" smtClean="0"/>
              <a:t>Octubre</a:t>
            </a:r>
            <a:endParaRPr lang="en-US" sz="2000" dirty="0"/>
          </a:p>
        </p:txBody>
      </p:sp>
      <p:sp>
        <p:nvSpPr>
          <p:cNvPr id="3" name="Slide Number Placeholder 2"/>
          <p:cNvSpPr>
            <a:spLocks noGrp="1"/>
          </p:cNvSpPr>
          <p:nvPr>
            <p:ph type="sldNum" sz="quarter" idx="12"/>
          </p:nvPr>
        </p:nvSpPr>
        <p:spPr/>
        <p:txBody>
          <a:bodyPr/>
          <a:lstStyle/>
          <a:p>
            <a:fld id="{40D3A65C-33A8-4E10-B54C-4B42DE7FAEB4}" type="slidenum">
              <a:rPr lang="en-US" smtClean="0"/>
              <a:t>2</a:t>
            </a:fld>
            <a:endParaRPr lang="en-US"/>
          </a:p>
        </p:txBody>
      </p:sp>
    </p:spTree>
    <p:extLst>
      <p:ext uri="{BB962C8B-B14F-4D97-AF65-F5344CB8AC3E}">
        <p14:creationId xmlns:p14="http://schemas.microsoft.com/office/powerpoint/2010/main" val="1974853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233045"/>
            <a:ext cx="10515600" cy="890588"/>
          </a:xfrm>
        </p:spPr>
        <p:txBody>
          <a:bodyPr/>
          <a:lstStyle/>
          <a:p>
            <a:r>
              <a:rPr lang="en-US" b="1" dirty="0" smtClean="0"/>
              <a:t>¿ ………..Y </a:t>
            </a:r>
            <a:r>
              <a:rPr lang="en-US" b="1" dirty="0" err="1" smtClean="0"/>
              <a:t>los</a:t>
            </a:r>
            <a:r>
              <a:rPr lang="en-US" b="1" dirty="0" smtClean="0"/>
              <a:t> </a:t>
            </a:r>
            <a:r>
              <a:rPr lang="en-US" b="1" dirty="0" err="1" smtClean="0"/>
              <a:t>fondos</a:t>
            </a:r>
            <a:r>
              <a:rPr lang="en-US" b="1" dirty="0" smtClean="0"/>
              <a:t> </a:t>
            </a:r>
            <a:r>
              <a:rPr lang="en-US" b="1" dirty="0" err="1" smtClean="0"/>
              <a:t>federales</a:t>
            </a:r>
            <a:r>
              <a:rPr lang="en-US" b="1" dirty="0" smtClean="0"/>
              <a:t> ?</a:t>
            </a:r>
            <a:endParaRPr lang="en-US" b="1" dirty="0"/>
          </a:p>
        </p:txBody>
      </p:sp>
      <p:sp>
        <p:nvSpPr>
          <p:cNvPr id="3" name="Content Placeholder 2"/>
          <p:cNvSpPr>
            <a:spLocks noGrp="1"/>
          </p:cNvSpPr>
          <p:nvPr>
            <p:ph idx="1"/>
          </p:nvPr>
        </p:nvSpPr>
        <p:spPr>
          <a:xfrm>
            <a:off x="655320" y="1123634"/>
            <a:ext cx="10698480" cy="5053330"/>
          </a:xfrm>
        </p:spPr>
        <p:txBody>
          <a:bodyPr>
            <a:normAutofit lnSpcReduction="10000"/>
          </a:bodyPr>
          <a:lstStyle/>
          <a:p>
            <a:r>
              <a:rPr lang="en-US" b="1" i="1" dirty="0" err="1" smtClean="0"/>
              <a:t>En</a:t>
            </a:r>
            <a:r>
              <a:rPr lang="en-US" b="1" i="1" dirty="0" smtClean="0"/>
              <a:t> primer </a:t>
            </a:r>
            <a:r>
              <a:rPr lang="en-US" b="1" i="1" dirty="0" err="1" smtClean="0"/>
              <a:t>lugar</a:t>
            </a:r>
            <a:r>
              <a:rPr lang="en-US" b="1" i="1" dirty="0" smtClean="0"/>
              <a:t>, </a:t>
            </a:r>
            <a:r>
              <a:rPr lang="en-US" dirty="0" smtClean="0"/>
              <a:t>son </a:t>
            </a:r>
            <a:r>
              <a:rPr lang="en-US" dirty="0" err="1" smtClean="0"/>
              <a:t>consecuencias</a:t>
            </a:r>
            <a:r>
              <a:rPr lang="en-US" dirty="0" smtClean="0"/>
              <a:t> del </a:t>
            </a:r>
            <a:r>
              <a:rPr lang="en-US" dirty="0" err="1" smtClean="0"/>
              <a:t>mismo</a:t>
            </a:r>
            <a:r>
              <a:rPr lang="en-US" dirty="0" smtClean="0"/>
              <a:t> </a:t>
            </a:r>
            <a:r>
              <a:rPr lang="en-US" dirty="0" err="1" smtClean="0"/>
              <a:t>coloniaje</a:t>
            </a:r>
            <a:r>
              <a:rPr lang="en-US" dirty="0" smtClean="0"/>
              <a:t>, o del </a:t>
            </a:r>
            <a:r>
              <a:rPr lang="en-US" dirty="0" err="1" smtClean="0"/>
              <a:t>imperio</a:t>
            </a:r>
            <a:r>
              <a:rPr lang="en-US" dirty="0" smtClean="0"/>
              <a:t> </a:t>
            </a:r>
            <a:r>
              <a:rPr lang="en-US" dirty="0" err="1" smtClean="0"/>
              <a:t>haber</a:t>
            </a:r>
            <a:r>
              <a:rPr lang="en-US" dirty="0" smtClean="0"/>
              <a:t> </a:t>
            </a:r>
            <a:r>
              <a:rPr lang="en-US" dirty="0" err="1" smtClean="0"/>
              <a:t>otorgado</a:t>
            </a:r>
            <a:r>
              <a:rPr lang="en-US" dirty="0" smtClean="0"/>
              <a:t> la </a:t>
            </a:r>
            <a:r>
              <a:rPr lang="en-US" dirty="0" err="1" smtClean="0"/>
              <a:t>ciudadania</a:t>
            </a:r>
            <a:r>
              <a:rPr lang="en-US" dirty="0" smtClean="0"/>
              <a:t> </a:t>
            </a:r>
            <a:r>
              <a:rPr lang="en-US" dirty="0" err="1" smtClean="0"/>
              <a:t>americana</a:t>
            </a:r>
            <a:r>
              <a:rPr lang="en-US" dirty="0" smtClean="0"/>
              <a:t>:</a:t>
            </a:r>
          </a:p>
          <a:p>
            <a:endParaRPr lang="en-US" dirty="0" smtClean="0"/>
          </a:p>
          <a:p>
            <a:r>
              <a:rPr lang="en-US" b="1" i="1" dirty="0" err="1" smtClean="0"/>
              <a:t>Recuerde</a:t>
            </a:r>
            <a:r>
              <a:rPr lang="en-US" b="1" i="1" dirty="0" smtClean="0"/>
              <a:t>: </a:t>
            </a:r>
            <a:r>
              <a:rPr lang="en-US" dirty="0" smtClean="0"/>
              <a:t>la </a:t>
            </a:r>
            <a:r>
              <a:rPr lang="en-US" dirty="0" err="1" smtClean="0"/>
              <a:t>otorgación</a:t>
            </a:r>
            <a:r>
              <a:rPr lang="en-US" dirty="0" smtClean="0"/>
              <a:t> </a:t>
            </a:r>
            <a:r>
              <a:rPr lang="en-US" dirty="0" err="1" smtClean="0"/>
              <a:t>es</a:t>
            </a:r>
            <a:r>
              <a:rPr lang="en-US" dirty="0" smtClean="0"/>
              <a:t> un </a:t>
            </a:r>
            <a:r>
              <a:rPr lang="en-US" dirty="0" err="1" smtClean="0"/>
              <a:t>acto</a:t>
            </a:r>
            <a:r>
              <a:rPr lang="en-US" dirty="0" smtClean="0"/>
              <a:t> </a:t>
            </a:r>
            <a:r>
              <a:rPr lang="en-US" i="1" dirty="0" smtClean="0"/>
              <a:t>ultra-vires</a:t>
            </a:r>
            <a:r>
              <a:rPr lang="en-US" dirty="0" smtClean="0"/>
              <a:t> de E.U. para </a:t>
            </a:r>
            <a:r>
              <a:rPr lang="en-US" dirty="0" err="1" smtClean="0"/>
              <a:t>hacer</a:t>
            </a:r>
            <a:r>
              <a:rPr lang="en-US" dirty="0" smtClean="0"/>
              <a:t> que </a:t>
            </a:r>
            <a:r>
              <a:rPr lang="en-US" dirty="0" err="1" smtClean="0"/>
              <a:t>los</a:t>
            </a:r>
            <a:r>
              <a:rPr lang="en-US" dirty="0" smtClean="0"/>
              <a:t> </a:t>
            </a:r>
            <a:r>
              <a:rPr lang="en-US" dirty="0" err="1" smtClean="0"/>
              <a:t>puertorriqueños</a:t>
            </a:r>
            <a:r>
              <a:rPr lang="en-US" dirty="0" smtClean="0"/>
              <a:t> se </a:t>
            </a:r>
            <a:r>
              <a:rPr lang="en-US" dirty="0" err="1" smtClean="0"/>
              <a:t>súbditos</a:t>
            </a:r>
            <a:r>
              <a:rPr lang="en-US" dirty="0" smtClean="0"/>
              <a:t> del </a:t>
            </a:r>
            <a:r>
              <a:rPr lang="en-US" dirty="0" err="1" smtClean="0"/>
              <a:t>imperio</a:t>
            </a:r>
            <a:r>
              <a:rPr lang="en-US" dirty="0" smtClean="0"/>
              <a:t> (o sea, </a:t>
            </a:r>
            <a:r>
              <a:rPr lang="en-US" dirty="0" err="1" smtClean="0"/>
              <a:t>tengan</a:t>
            </a:r>
            <a:r>
              <a:rPr lang="en-US" dirty="0" smtClean="0"/>
              <a:t> que </a:t>
            </a:r>
            <a:r>
              <a:rPr lang="en-US" dirty="0" err="1" smtClean="0"/>
              <a:t>obedecer</a:t>
            </a:r>
            <a:r>
              <a:rPr lang="en-US" dirty="0" smtClean="0"/>
              <a:t> las </a:t>
            </a:r>
            <a:r>
              <a:rPr lang="en-US" dirty="0" err="1" smtClean="0"/>
              <a:t>leyes</a:t>
            </a:r>
            <a:r>
              <a:rPr lang="en-US" dirty="0" smtClean="0"/>
              <a:t> de E.U.)</a:t>
            </a:r>
          </a:p>
          <a:p>
            <a:endParaRPr lang="en-US" dirty="0"/>
          </a:p>
          <a:p>
            <a:r>
              <a:rPr lang="en-US" dirty="0" err="1" smtClean="0"/>
              <a:t>Ahora</a:t>
            </a:r>
            <a:r>
              <a:rPr lang="en-US" dirty="0" smtClean="0"/>
              <a:t>, </a:t>
            </a:r>
            <a:r>
              <a:rPr lang="en-US" dirty="0" err="1" smtClean="0"/>
              <a:t>una</a:t>
            </a:r>
            <a:r>
              <a:rPr lang="en-US" dirty="0" smtClean="0"/>
              <a:t> </a:t>
            </a:r>
            <a:r>
              <a:rPr lang="en-US" dirty="0" err="1" smtClean="0"/>
              <a:t>vez</a:t>
            </a:r>
            <a:r>
              <a:rPr lang="en-US" dirty="0" smtClean="0"/>
              <a:t> </a:t>
            </a:r>
            <a:r>
              <a:rPr lang="en-US" dirty="0" err="1" smtClean="0"/>
              <a:t>otorgada</a:t>
            </a:r>
            <a:r>
              <a:rPr lang="en-US" dirty="0"/>
              <a:t> </a:t>
            </a:r>
            <a:r>
              <a:rPr lang="en-US" dirty="0" smtClean="0"/>
              <a:t>la </a:t>
            </a:r>
            <a:r>
              <a:rPr lang="en-US" dirty="0" err="1" smtClean="0"/>
              <a:t>ciudadania</a:t>
            </a:r>
            <a:r>
              <a:rPr lang="en-US" dirty="0" smtClean="0"/>
              <a:t>, </a:t>
            </a:r>
            <a:r>
              <a:rPr lang="en-US" dirty="0" err="1" smtClean="0"/>
              <a:t>es</a:t>
            </a:r>
            <a:r>
              <a:rPr lang="en-US" dirty="0" smtClean="0"/>
              <a:t> un derecho a </a:t>
            </a:r>
            <a:r>
              <a:rPr lang="en-US" dirty="0" err="1" smtClean="0"/>
              <a:t>recibirlo</a:t>
            </a:r>
            <a:r>
              <a:rPr lang="en-US" dirty="0" smtClean="0"/>
              <a:t>, </a:t>
            </a:r>
            <a:r>
              <a:rPr lang="en-US" dirty="0" err="1" smtClean="0"/>
              <a:t>aunque</a:t>
            </a:r>
            <a:r>
              <a:rPr lang="en-US" dirty="0" smtClean="0"/>
              <a:t> con </a:t>
            </a:r>
            <a:r>
              <a:rPr lang="en-US" dirty="0" err="1" smtClean="0"/>
              <a:t>ciertas</a:t>
            </a:r>
            <a:r>
              <a:rPr lang="en-US" dirty="0" smtClean="0"/>
              <a:t> </a:t>
            </a:r>
            <a:r>
              <a:rPr lang="en-US" dirty="0" err="1" smtClean="0"/>
              <a:t>limitaciones</a:t>
            </a:r>
            <a:r>
              <a:rPr lang="en-US" dirty="0" smtClean="0"/>
              <a:t>. </a:t>
            </a:r>
          </a:p>
          <a:p>
            <a:endParaRPr lang="en-US" dirty="0"/>
          </a:p>
          <a:p>
            <a:r>
              <a:rPr lang="en-US" b="1" i="1" dirty="0" err="1" smtClean="0"/>
              <a:t>Recuerde</a:t>
            </a:r>
            <a:r>
              <a:rPr lang="en-US" b="1" i="1" dirty="0" smtClean="0"/>
              <a:t>: </a:t>
            </a:r>
            <a:r>
              <a:rPr lang="en-US" dirty="0" smtClean="0"/>
              <a:t>hay </a:t>
            </a:r>
            <a:r>
              <a:rPr lang="en-US" dirty="0" err="1" smtClean="0"/>
              <a:t>transferencias</a:t>
            </a:r>
            <a:r>
              <a:rPr lang="en-US" dirty="0" smtClean="0"/>
              <a:t> </a:t>
            </a:r>
            <a:r>
              <a:rPr lang="en-US" dirty="0" err="1" smtClean="0"/>
              <a:t>federales</a:t>
            </a:r>
            <a:r>
              <a:rPr lang="en-US" dirty="0" smtClean="0"/>
              <a:t> que se pagan (</a:t>
            </a:r>
            <a:r>
              <a:rPr lang="en-US" dirty="0" err="1" smtClean="0"/>
              <a:t>Seguro</a:t>
            </a:r>
            <a:r>
              <a:rPr lang="en-US" dirty="0" smtClean="0"/>
              <a:t> Social, </a:t>
            </a:r>
            <a:r>
              <a:rPr lang="en-US" dirty="0" err="1" smtClean="0"/>
              <a:t>Pensiones</a:t>
            </a:r>
            <a:r>
              <a:rPr lang="en-US" dirty="0" smtClean="0"/>
              <a:t> de </a:t>
            </a:r>
            <a:r>
              <a:rPr lang="en-US" dirty="0" err="1" smtClean="0"/>
              <a:t>Empleados</a:t>
            </a:r>
            <a:r>
              <a:rPr lang="en-US" dirty="0" smtClean="0"/>
              <a:t> </a:t>
            </a:r>
            <a:r>
              <a:rPr lang="en-US" dirty="0" err="1" smtClean="0"/>
              <a:t>Federales</a:t>
            </a:r>
            <a:r>
              <a:rPr lang="en-US" dirty="0" smtClean="0"/>
              <a:t>, </a:t>
            </a:r>
            <a:r>
              <a:rPr lang="en-US" dirty="0" err="1" smtClean="0"/>
              <a:t>Veteranos</a:t>
            </a:r>
            <a:r>
              <a:rPr lang="en-US" dirty="0" smtClean="0"/>
              <a:t>) --</a:t>
            </a:r>
          </a:p>
          <a:p>
            <a:endParaRPr lang="en-US" dirty="0"/>
          </a:p>
          <a:p>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20</a:t>
            </a:fld>
            <a:endParaRPr lang="en-US"/>
          </a:p>
        </p:txBody>
      </p:sp>
    </p:spTree>
    <p:extLst>
      <p:ext uri="{BB962C8B-B14F-4D97-AF65-F5344CB8AC3E}">
        <p14:creationId xmlns:p14="http://schemas.microsoft.com/office/powerpoint/2010/main" val="4273484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0D3A65C-33A8-4E10-B54C-4B42DE7FAEB4}" type="slidenum">
              <a:rPr lang="en-US" smtClean="0"/>
              <a:t>21</a:t>
            </a:fld>
            <a:endParaRPr lang="en-US"/>
          </a:p>
        </p:txBody>
      </p:sp>
      <p:pic>
        <p:nvPicPr>
          <p:cNvPr id="4" name="Picture 3"/>
          <p:cNvPicPr>
            <a:picLocks noChangeAspect="1"/>
          </p:cNvPicPr>
          <p:nvPr/>
        </p:nvPicPr>
        <p:blipFill>
          <a:blip r:embed="rId3"/>
          <a:stretch>
            <a:fillRect/>
          </a:stretch>
        </p:blipFill>
        <p:spPr>
          <a:xfrm>
            <a:off x="597145" y="478770"/>
            <a:ext cx="10517649" cy="5877580"/>
          </a:xfrm>
          <a:prstGeom prst="rect">
            <a:avLst/>
          </a:prstGeom>
        </p:spPr>
      </p:pic>
    </p:spTree>
    <p:extLst>
      <p:ext uri="{BB962C8B-B14F-4D97-AF65-F5344CB8AC3E}">
        <p14:creationId xmlns:p14="http://schemas.microsoft.com/office/powerpoint/2010/main" val="2579016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latin typeface="Verdana" panose="020B0604030504040204" pitchFamily="34" charset="0"/>
                <a:ea typeface="MS Mincho" panose="02020609040205080304" pitchFamily="49" charset="-128"/>
                <a:cs typeface="Times New Roman" panose="02020603050405020304" pitchFamily="18" charset="0"/>
              </a:rPr>
              <a:t>Costo </a:t>
            </a:r>
            <a:r>
              <a:rPr lang="es-PR" dirty="0">
                <a:latin typeface="Verdana" panose="020B0604030504040204" pitchFamily="34" charset="0"/>
                <a:ea typeface="MS Mincho" panose="02020609040205080304" pitchFamily="49" charset="-128"/>
                <a:cs typeface="Times New Roman" panose="02020603050405020304" pitchFamily="18" charset="0"/>
              </a:rPr>
              <a:t>de colonialismo</a:t>
            </a:r>
            <a:endParaRPr lang="en-US" dirty="0"/>
          </a:p>
        </p:txBody>
      </p:sp>
      <p:sp>
        <p:nvSpPr>
          <p:cNvPr id="3" name="Content Placeholder 2"/>
          <p:cNvSpPr>
            <a:spLocks noGrp="1"/>
          </p:cNvSpPr>
          <p:nvPr>
            <p:ph idx="1"/>
          </p:nvPr>
        </p:nvSpPr>
        <p:spPr/>
        <p:txBody>
          <a:bodyPr>
            <a:normAutofit fontScale="92500" lnSpcReduction="10000"/>
          </a:bodyPr>
          <a:lstStyle/>
          <a:p>
            <a:pPr marL="342900" marR="0" lvl="0" indent="-342900" algn="just">
              <a:lnSpc>
                <a:spcPct val="107000"/>
              </a:lnSpc>
              <a:spcBef>
                <a:spcPts val="0"/>
              </a:spcBef>
              <a:spcAft>
                <a:spcPts val="800"/>
              </a:spcAft>
              <a:buFont typeface="+mj-lt"/>
              <a:buAutoNum type="arabicParenR"/>
            </a:pPr>
            <a:r>
              <a:rPr lang="es-PR" dirty="0">
                <a:latin typeface="Verdana" panose="020B0604030504040204" pitchFamily="34" charset="0"/>
                <a:ea typeface="MS Mincho" panose="02020609040205080304" pitchFamily="49" charset="-128"/>
                <a:cs typeface="Times New Roman" panose="02020603050405020304" pitchFamily="18" charset="0"/>
              </a:rPr>
              <a:t>Por lo tanto, el costo de colonialismo se puede medir enfocando dos áreas vitales de estudio: </a:t>
            </a:r>
            <a:endParaRPr lang="en-US" sz="3600" dirty="0">
              <a:latin typeface="Calibri" panose="020F0502020204030204" pitchFamily="34" charset="0"/>
              <a:ea typeface="MS Mincho" panose="02020609040205080304" pitchFamily="49" charset="-128"/>
              <a:cs typeface="Times New Roman" panose="02020603050405020304" pitchFamily="18" charset="0"/>
            </a:endParaRPr>
          </a:p>
          <a:p>
            <a:pPr marL="457200" marR="0" algn="just">
              <a:lnSpc>
                <a:spcPct val="107000"/>
              </a:lnSpc>
              <a:spcBef>
                <a:spcPts val="0"/>
              </a:spcBef>
              <a:spcAft>
                <a:spcPts val="800"/>
              </a:spcAft>
            </a:pPr>
            <a:r>
              <a:rPr lang="es-PR" dirty="0">
                <a:latin typeface="Verdana" panose="020B0604030504040204" pitchFamily="34" charset="0"/>
                <a:ea typeface="MS Mincho" panose="02020609040205080304" pitchFamily="49" charset="-128"/>
                <a:cs typeface="Times New Roman" panose="02020603050405020304" pitchFamily="18" charset="0"/>
              </a:rPr>
              <a:t>(a) el imperio </a:t>
            </a:r>
            <a:r>
              <a:rPr lang="es-PR" b="1" i="1" u="sng" dirty="0">
                <a:latin typeface="Verdana" panose="020B0604030504040204" pitchFamily="34" charset="0"/>
                <a:ea typeface="MS Mincho" panose="02020609040205080304" pitchFamily="49" charset="-128"/>
                <a:cs typeface="Times New Roman" panose="02020603050405020304" pitchFamily="18" charset="0"/>
              </a:rPr>
              <a:t>expropia</a:t>
            </a:r>
            <a:r>
              <a:rPr lang="es-PR" dirty="0">
                <a:latin typeface="Verdana" panose="020B0604030504040204" pitchFamily="34" charset="0"/>
                <a:ea typeface="MS Mincho" panose="02020609040205080304" pitchFamily="49" charset="-128"/>
                <a:cs typeface="Times New Roman" panose="02020603050405020304" pitchFamily="18" charset="0"/>
              </a:rPr>
              <a:t> de manera ilegal la soberanía de este país, para permitir la explotación radical de los medios, recursos, medio ambiente y hasta el pensamiento crítico de los residentes para legitimar su explotación; </a:t>
            </a:r>
            <a:endParaRPr lang="en-US" sz="3600" dirty="0">
              <a:latin typeface="Calibri" panose="020F0502020204030204" pitchFamily="34" charset="0"/>
              <a:ea typeface="MS Mincho" panose="02020609040205080304" pitchFamily="49" charset="-128"/>
              <a:cs typeface="Times New Roman" panose="02020603050405020304" pitchFamily="18" charset="0"/>
            </a:endParaRPr>
          </a:p>
          <a:p>
            <a:r>
              <a:rPr lang="es-PR" dirty="0">
                <a:latin typeface="Verdana" panose="020B0604030504040204" pitchFamily="34" charset="0"/>
                <a:ea typeface="MS Mincho" panose="02020609040205080304" pitchFamily="49" charset="-128"/>
                <a:cs typeface="Times New Roman" panose="02020603050405020304" pitchFamily="18" charset="0"/>
              </a:rPr>
              <a:t>(b) expropia de </a:t>
            </a:r>
            <a:r>
              <a:rPr lang="es-PR" b="1" i="1" u="sng" dirty="0">
                <a:latin typeface="Verdana" panose="020B0604030504040204" pitchFamily="34" charset="0"/>
                <a:ea typeface="MS Mincho" panose="02020609040205080304" pitchFamily="49" charset="-128"/>
                <a:cs typeface="Times New Roman" panose="02020603050405020304" pitchFamily="18" charset="0"/>
              </a:rPr>
              <a:t>forma ilegal </a:t>
            </a:r>
            <a:r>
              <a:rPr lang="es-PR" dirty="0">
                <a:latin typeface="Verdana" panose="020B0604030504040204" pitchFamily="34" charset="0"/>
                <a:ea typeface="MS Mincho" panose="02020609040205080304" pitchFamily="49" charset="-128"/>
                <a:cs typeface="Times New Roman" panose="02020603050405020304" pitchFamily="18" charset="0"/>
              </a:rPr>
              <a:t>el espacio vital (</a:t>
            </a:r>
            <a:r>
              <a:rPr lang="es-PR" b="1" i="1" dirty="0" err="1">
                <a:latin typeface="Verdana" panose="020B0604030504040204" pitchFamily="34" charset="0"/>
                <a:ea typeface="MS Mincho" panose="02020609040205080304" pitchFamily="49" charset="-128"/>
                <a:cs typeface="Times New Roman" panose="02020603050405020304" pitchFamily="18" charset="0"/>
              </a:rPr>
              <a:t>land</a:t>
            </a:r>
            <a:r>
              <a:rPr lang="es-PR" b="1" i="1" dirty="0">
                <a:latin typeface="Verdana" panose="020B0604030504040204" pitchFamily="34" charset="0"/>
                <a:ea typeface="MS Mincho" panose="02020609040205080304" pitchFamily="49" charset="-128"/>
                <a:cs typeface="Times New Roman" panose="02020603050405020304" pitchFamily="18" charset="0"/>
              </a:rPr>
              <a:t> </a:t>
            </a:r>
            <a:r>
              <a:rPr lang="es-PR" b="1" i="1" dirty="0" err="1">
                <a:latin typeface="Verdana" panose="020B0604030504040204" pitchFamily="34" charset="0"/>
                <a:ea typeface="MS Mincho" panose="02020609040205080304" pitchFamily="49" charset="-128"/>
                <a:cs typeface="Times New Roman" panose="02020603050405020304" pitchFamily="18" charset="0"/>
              </a:rPr>
              <a:t>space</a:t>
            </a:r>
            <a:r>
              <a:rPr lang="es-PR" dirty="0">
                <a:latin typeface="Verdana" panose="020B0604030504040204" pitchFamily="34" charset="0"/>
                <a:ea typeface="MS Mincho" panose="02020609040205080304" pitchFamily="49" charset="-128"/>
                <a:cs typeface="Times New Roman" panose="02020603050405020304" pitchFamily="18" charset="0"/>
              </a:rPr>
              <a:t>) en donde está la tierra, el espacio, el mar, los recursos marítimos, la zona marítimo-terrestre, etc., de forma tal que domina las decisiones de consumo interno, ahorro, inversión y asignación de los recursos de los residentes</a:t>
            </a:r>
            <a:endParaRPr lang="en-US" dirty="0"/>
          </a:p>
        </p:txBody>
      </p:sp>
      <p:sp>
        <p:nvSpPr>
          <p:cNvPr id="5" name="Slide Number Placeholder 4"/>
          <p:cNvSpPr>
            <a:spLocks noGrp="1"/>
          </p:cNvSpPr>
          <p:nvPr>
            <p:ph type="sldNum" sz="quarter" idx="12"/>
          </p:nvPr>
        </p:nvSpPr>
        <p:spPr/>
        <p:txBody>
          <a:bodyPr/>
          <a:lstStyle/>
          <a:p>
            <a:fld id="{40D3A65C-33A8-4E10-B54C-4B42DE7FAEB4}" type="slidenum">
              <a:rPr lang="en-US" smtClean="0"/>
              <a:t>22</a:t>
            </a:fld>
            <a:endParaRPr lang="en-US"/>
          </a:p>
        </p:txBody>
      </p:sp>
    </p:spTree>
    <p:extLst>
      <p:ext uri="{BB962C8B-B14F-4D97-AF65-F5344CB8AC3E}">
        <p14:creationId xmlns:p14="http://schemas.microsoft.com/office/powerpoint/2010/main" val="34578924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930" y="500062"/>
            <a:ext cx="10515600" cy="1325563"/>
          </a:xfrm>
        </p:spPr>
        <p:txBody>
          <a:bodyPr>
            <a:normAutofit fontScale="90000"/>
          </a:bodyPr>
          <a:lstStyle/>
          <a:p>
            <a:r>
              <a:rPr lang="es-PR" dirty="0"/>
              <a:t>El </a:t>
            </a:r>
            <a:r>
              <a:rPr lang="es-PR" b="1" i="1" dirty="0"/>
              <a:t>costo socio-económico </a:t>
            </a:r>
            <a:r>
              <a:rPr lang="es-PR" dirty="0"/>
              <a:t>del coloniaje viene de dos partidas a estimarse:</a:t>
            </a:r>
            <a:r>
              <a:rPr lang="en-US" sz="5400" dirty="0"/>
              <a:t/>
            </a:r>
            <a:br>
              <a:rPr lang="en-US" sz="5400" dirty="0"/>
            </a:br>
            <a:endParaRPr lang="en-US" dirty="0"/>
          </a:p>
        </p:txBody>
      </p:sp>
      <p:sp>
        <p:nvSpPr>
          <p:cNvPr id="3" name="Content Placeholder 2"/>
          <p:cNvSpPr>
            <a:spLocks noGrp="1"/>
          </p:cNvSpPr>
          <p:nvPr>
            <p:ph idx="1"/>
          </p:nvPr>
        </p:nvSpPr>
        <p:spPr/>
        <p:txBody>
          <a:bodyPr/>
          <a:lstStyle/>
          <a:p>
            <a:r>
              <a:rPr lang="es-PR" sz="3600" dirty="0" smtClean="0"/>
              <a:t>El </a:t>
            </a:r>
            <a:r>
              <a:rPr lang="es-PR" sz="3600" dirty="0"/>
              <a:t>valor expropiado del </a:t>
            </a:r>
            <a:r>
              <a:rPr lang="es-PR" sz="3600" b="1" i="1" dirty="0" err="1"/>
              <a:t>land</a:t>
            </a:r>
            <a:r>
              <a:rPr lang="es-PR" sz="3600" b="1" i="1" dirty="0"/>
              <a:t> </a:t>
            </a:r>
            <a:r>
              <a:rPr lang="es-PR" sz="3600" b="1" i="1" dirty="0" err="1"/>
              <a:t>space</a:t>
            </a:r>
            <a:r>
              <a:rPr lang="es-PR" sz="3600" dirty="0"/>
              <a:t> –zona marítima, tierra, espacio, aire, etc. por la metrópolis, y </a:t>
            </a:r>
            <a:endParaRPr lang="en-US" sz="3600" dirty="0"/>
          </a:p>
          <a:p>
            <a:endParaRPr lang="en-US" sz="3600" dirty="0"/>
          </a:p>
          <a:p>
            <a:r>
              <a:rPr lang="es-PR" sz="3600" dirty="0"/>
              <a:t>El valor controlado por el poder imperial de las decisiones de los residentes medido por el flujo de su consumo</a:t>
            </a:r>
            <a:r>
              <a:rPr lang="es-PR" sz="3600" dirty="0" smtClean="0"/>
              <a:t>.</a:t>
            </a:r>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23</a:t>
            </a:fld>
            <a:endParaRPr lang="en-US"/>
          </a:p>
        </p:txBody>
      </p:sp>
    </p:spTree>
    <p:extLst>
      <p:ext uri="{BB962C8B-B14F-4D97-AF65-F5344CB8AC3E}">
        <p14:creationId xmlns:p14="http://schemas.microsoft.com/office/powerpoint/2010/main" val="17479601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1302385"/>
            <a:ext cx="10515600" cy="777875"/>
          </a:xfrm>
        </p:spPr>
        <p:txBody>
          <a:bodyPr>
            <a:normAutofit fontScale="90000"/>
          </a:bodyPr>
          <a:lstStyle/>
          <a:p>
            <a:r>
              <a:rPr lang="es-PR" b="1" dirty="0"/>
              <a:t>Metodología de </a:t>
            </a:r>
            <a:r>
              <a:rPr lang="es-PR" b="1" dirty="0" smtClean="0"/>
              <a:t>estimación: </a:t>
            </a:r>
            <a:r>
              <a:rPr lang="es-PR" dirty="0" smtClean="0"/>
              <a:t>El </a:t>
            </a:r>
            <a:r>
              <a:rPr lang="es-PR" dirty="0"/>
              <a:t>valor expropiado del </a:t>
            </a:r>
            <a:r>
              <a:rPr lang="es-PR" b="1" i="1" dirty="0" err="1"/>
              <a:t>land</a:t>
            </a:r>
            <a:r>
              <a:rPr lang="es-PR" b="1" i="1" dirty="0"/>
              <a:t> </a:t>
            </a:r>
            <a:r>
              <a:rPr lang="es-PR" b="1" i="1" dirty="0" err="1"/>
              <a:t>space</a:t>
            </a:r>
            <a:r>
              <a:rPr lang="es-PR" dirty="0"/>
              <a:t>.</a:t>
            </a:r>
            <a:r>
              <a:rPr lang="en-US" dirty="0"/>
              <a:t/>
            </a:r>
            <a:br>
              <a:rPr lang="en-US" dirty="0"/>
            </a:br>
            <a:r>
              <a:rPr lang="es-PR" b="1" dirty="0" smtClean="0"/>
              <a:t> </a:t>
            </a:r>
            <a:r>
              <a:rPr lang="en-US" dirty="0"/>
              <a:t/>
            </a:r>
            <a:br>
              <a:rPr lang="en-US" dirty="0"/>
            </a:br>
            <a:endParaRPr lang="en-US" dirty="0"/>
          </a:p>
        </p:txBody>
      </p:sp>
      <p:sp>
        <p:nvSpPr>
          <p:cNvPr id="3" name="Content Placeholder 2"/>
          <p:cNvSpPr>
            <a:spLocks noGrp="1"/>
          </p:cNvSpPr>
          <p:nvPr>
            <p:ph idx="1"/>
          </p:nvPr>
        </p:nvSpPr>
        <p:spPr>
          <a:xfrm>
            <a:off x="735330" y="1824037"/>
            <a:ext cx="10515600" cy="5033963"/>
          </a:xfrm>
        </p:spPr>
        <p:txBody>
          <a:bodyPr>
            <a:normAutofit fontScale="92500"/>
          </a:bodyPr>
          <a:lstStyle/>
          <a:p>
            <a:r>
              <a:rPr lang="es-PR" b="1" dirty="0"/>
              <a:t> </a:t>
            </a:r>
            <a:r>
              <a:rPr lang="es-PR" dirty="0" smtClean="0"/>
              <a:t>Se </a:t>
            </a:r>
            <a:r>
              <a:rPr lang="es-PR" dirty="0"/>
              <a:t>usa un enfoque de “</a:t>
            </a:r>
            <a:r>
              <a:rPr lang="es-PR" b="1" i="1" dirty="0" err="1"/>
              <a:t>income-approach</a:t>
            </a:r>
            <a:r>
              <a:rPr lang="es-PR" dirty="0"/>
              <a:t>”, dicho de otra forma se mide el valor de la cuerda de terreno de Puerto Rico vía el ingreso interno generado desde 1900 hasta el presente. Datos de la Junta de Planificación (JP).</a:t>
            </a:r>
            <a:endParaRPr lang="en-US" dirty="0"/>
          </a:p>
          <a:p>
            <a:r>
              <a:rPr lang="es-PR" dirty="0"/>
              <a:t> </a:t>
            </a:r>
            <a:endParaRPr lang="en-US" dirty="0"/>
          </a:p>
          <a:p>
            <a:r>
              <a:rPr lang="es-PR" dirty="0"/>
              <a:t>Se toman los datos del Ingreso interno nominal del libro de </a:t>
            </a:r>
            <a:r>
              <a:rPr lang="es-PR" b="1" i="1" dirty="0"/>
              <a:t>Economía de Puerto Rico </a:t>
            </a:r>
            <a:r>
              <a:rPr lang="es-PR" dirty="0"/>
              <a:t>de Rafael Jesús Toro, Editorial South Western. Los datos más recientes del Ingreso y Producto de 2016 de la Junta de Planificación.  </a:t>
            </a:r>
            <a:endParaRPr lang="en-US" dirty="0"/>
          </a:p>
          <a:p>
            <a:r>
              <a:rPr lang="es-PR" dirty="0"/>
              <a:t> </a:t>
            </a:r>
            <a:endParaRPr lang="en-US" dirty="0"/>
          </a:p>
          <a:p>
            <a:r>
              <a:rPr lang="es-PR" dirty="0"/>
              <a:t>Se </a:t>
            </a:r>
            <a:r>
              <a:rPr lang="es-PR" dirty="0" err="1"/>
              <a:t>deflaciona</a:t>
            </a:r>
            <a:r>
              <a:rPr lang="es-PR" dirty="0"/>
              <a:t> las cifras de ingreso interno por el índice implícito de precios con base de 2017. Los datos se obtienen de las fuentes a y b citadas.</a:t>
            </a:r>
            <a:endParaRPr lang="en-US" dirty="0"/>
          </a:p>
          <a:p>
            <a:r>
              <a:rPr lang="es-PR" dirty="0"/>
              <a:t> </a:t>
            </a:r>
            <a:endParaRPr lang="en-US" dirty="0"/>
          </a:p>
          <a:p>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24</a:t>
            </a:fld>
            <a:endParaRPr lang="en-US"/>
          </a:p>
        </p:txBody>
      </p:sp>
    </p:spTree>
    <p:extLst>
      <p:ext uri="{BB962C8B-B14F-4D97-AF65-F5344CB8AC3E}">
        <p14:creationId xmlns:p14="http://schemas.microsoft.com/office/powerpoint/2010/main" val="4260863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190" y="296545"/>
            <a:ext cx="10515600" cy="1325563"/>
          </a:xfrm>
        </p:spPr>
        <p:txBody>
          <a:bodyPr/>
          <a:lstStyle/>
          <a:p>
            <a:r>
              <a:rPr lang="es-PR" dirty="0"/>
              <a:t>El valor expropiado de </a:t>
            </a:r>
            <a:r>
              <a:rPr lang="es-PR" b="1" i="1" dirty="0"/>
              <a:t>los residentes. </a:t>
            </a:r>
            <a:r>
              <a:rPr lang="en-US" dirty="0"/>
              <a:t/>
            </a:r>
            <a:br>
              <a:rPr lang="en-US" dirty="0"/>
            </a:br>
            <a:endParaRPr lang="en-US" dirty="0"/>
          </a:p>
        </p:txBody>
      </p:sp>
      <p:sp>
        <p:nvSpPr>
          <p:cNvPr id="3" name="Content Placeholder 2"/>
          <p:cNvSpPr>
            <a:spLocks noGrp="1"/>
          </p:cNvSpPr>
          <p:nvPr>
            <p:ph idx="1"/>
          </p:nvPr>
        </p:nvSpPr>
        <p:spPr>
          <a:xfrm>
            <a:off x="838200" y="1108710"/>
            <a:ext cx="10515600" cy="5068253"/>
          </a:xfrm>
        </p:spPr>
        <p:txBody>
          <a:bodyPr>
            <a:normAutofit lnSpcReduction="10000"/>
          </a:bodyPr>
          <a:lstStyle/>
          <a:p>
            <a:r>
              <a:rPr lang="es-PR" b="1" dirty="0"/>
              <a:t> </a:t>
            </a:r>
            <a:r>
              <a:rPr lang="es-PR" dirty="0" smtClean="0"/>
              <a:t>Se </a:t>
            </a:r>
            <a:r>
              <a:rPr lang="es-PR" dirty="0"/>
              <a:t>usa el consumo de bienes y servicios de la JP y se estima con </a:t>
            </a:r>
            <a:r>
              <a:rPr lang="es-PR" b="1" i="1" dirty="0" err="1"/>
              <a:t>backward</a:t>
            </a:r>
            <a:r>
              <a:rPr lang="es-PR" b="1" i="1" dirty="0"/>
              <a:t> </a:t>
            </a:r>
            <a:r>
              <a:rPr lang="es-PR" b="1" i="1" dirty="0" err="1"/>
              <a:t>forecast</a:t>
            </a:r>
            <a:r>
              <a:rPr lang="es-PR" dirty="0"/>
              <a:t> el consumo desde 1990 hasta 1947. </a:t>
            </a:r>
            <a:endParaRPr lang="es-PR" dirty="0" smtClean="0"/>
          </a:p>
          <a:p>
            <a:endParaRPr lang="en-US" dirty="0"/>
          </a:p>
          <a:p>
            <a:r>
              <a:rPr lang="es-PR" dirty="0"/>
              <a:t> </a:t>
            </a:r>
            <a:r>
              <a:rPr lang="es-PR" dirty="0" smtClean="0"/>
              <a:t>Se </a:t>
            </a:r>
            <a:r>
              <a:rPr lang="es-PR" dirty="0" err="1"/>
              <a:t>deflaciona</a:t>
            </a:r>
            <a:r>
              <a:rPr lang="es-PR" dirty="0"/>
              <a:t> las cifras de consumo pues se utilizar para la estimación las cifras de ingreso interno real con base de 2017. Los datos se obtienen de las fuentes a y b citadas</a:t>
            </a:r>
            <a:r>
              <a:rPr lang="es-PR" dirty="0" smtClean="0"/>
              <a:t>.</a:t>
            </a:r>
          </a:p>
          <a:p>
            <a:endParaRPr lang="en-US" dirty="0"/>
          </a:p>
          <a:p>
            <a:r>
              <a:rPr lang="es-PR" dirty="0"/>
              <a:t> </a:t>
            </a:r>
            <a:r>
              <a:rPr lang="es-PR" dirty="0" smtClean="0"/>
              <a:t>Se </a:t>
            </a:r>
            <a:r>
              <a:rPr lang="es-PR" dirty="0"/>
              <a:t>ajusta al ingreso per cápita por la </a:t>
            </a:r>
            <a:r>
              <a:rPr lang="es-PR" dirty="0" smtClean="0"/>
              <a:t>población</a:t>
            </a:r>
          </a:p>
          <a:p>
            <a:endParaRPr lang="en-US" dirty="0"/>
          </a:p>
          <a:p>
            <a:r>
              <a:rPr lang="es-PR" dirty="0"/>
              <a:t> </a:t>
            </a:r>
            <a:r>
              <a:rPr lang="es-PR" dirty="0" smtClean="0"/>
              <a:t>La </a:t>
            </a:r>
            <a:r>
              <a:rPr lang="es-PR" dirty="0"/>
              <a:t>tasa de interés para capitalizar los valores se usa el promedio de la US </a:t>
            </a:r>
            <a:r>
              <a:rPr lang="es-PR" dirty="0" err="1"/>
              <a:t>Treasury</a:t>
            </a:r>
            <a:r>
              <a:rPr lang="es-PR" dirty="0"/>
              <a:t> Bond de 4.9% (1900 a 2010) menos la tasa inflacionaria de 3.22%. El resultado se redondea a 2%. </a:t>
            </a:r>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25</a:t>
            </a:fld>
            <a:endParaRPr lang="en-US"/>
          </a:p>
        </p:txBody>
      </p:sp>
    </p:spTree>
    <p:extLst>
      <p:ext uri="{BB962C8B-B14F-4D97-AF65-F5344CB8AC3E}">
        <p14:creationId xmlns:p14="http://schemas.microsoft.com/office/powerpoint/2010/main" val="2258494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770"/>
          </a:xfrm>
        </p:spPr>
        <p:txBody>
          <a:bodyPr/>
          <a:lstStyle/>
          <a:p>
            <a:r>
              <a:rPr lang="en-US" dirty="0" smtClean="0"/>
              <a:t>El </a:t>
            </a:r>
            <a:r>
              <a:rPr lang="en-US" dirty="0" err="1" smtClean="0"/>
              <a:t>Costo</a:t>
            </a:r>
            <a:r>
              <a:rPr lang="en-US" dirty="0" smtClean="0"/>
              <a:t> total</a:t>
            </a:r>
            <a:endParaRPr lang="en-US" dirty="0"/>
          </a:p>
        </p:txBody>
      </p:sp>
      <p:pic>
        <p:nvPicPr>
          <p:cNvPr id="5" name="Content Placeholder 4"/>
          <p:cNvPicPr>
            <a:picLocks noGrp="1" noChangeAspect="1"/>
          </p:cNvPicPr>
          <p:nvPr>
            <p:ph idx="1"/>
          </p:nvPr>
        </p:nvPicPr>
        <p:blipFill>
          <a:blip r:embed="rId3"/>
          <a:stretch>
            <a:fillRect/>
          </a:stretch>
        </p:blipFill>
        <p:spPr>
          <a:xfrm>
            <a:off x="707439" y="1313896"/>
            <a:ext cx="10424160" cy="4251960"/>
          </a:xfrm>
          <a:prstGeom prst="rect">
            <a:avLst/>
          </a:prstGeom>
        </p:spPr>
      </p:pic>
      <p:sp>
        <p:nvSpPr>
          <p:cNvPr id="4" name="Slide Number Placeholder 3"/>
          <p:cNvSpPr>
            <a:spLocks noGrp="1"/>
          </p:cNvSpPr>
          <p:nvPr>
            <p:ph type="sldNum" sz="quarter" idx="12"/>
          </p:nvPr>
        </p:nvSpPr>
        <p:spPr/>
        <p:txBody>
          <a:bodyPr/>
          <a:lstStyle/>
          <a:p>
            <a:fld id="{40D3A65C-33A8-4E10-B54C-4B42DE7FAEB4}" type="slidenum">
              <a:rPr lang="en-US" smtClean="0"/>
              <a:t>26</a:t>
            </a:fld>
            <a:endParaRPr lang="en-US"/>
          </a:p>
        </p:txBody>
      </p:sp>
      <p:sp>
        <p:nvSpPr>
          <p:cNvPr id="3" name="TextBox 2"/>
          <p:cNvSpPr txBox="1"/>
          <p:nvPr/>
        </p:nvSpPr>
        <p:spPr>
          <a:xfrm>
            <a:off x="683581" y="5788241"/>
            <a:ext cx="10395751" cy="523220"/>
          </a:xfrm>
          <a:prstGeom prst="rect">
            <a:avLst/>
          </a:prstGeom>
          <a:noFill/>
        </p:spPr>
        <p:txBody>
          <a:bodyPr wrap="square" rtlCol="0">
            <a:spAutoFit/>
          </a:bodyPr>
          <a:lstStyle/>
          <a:p>
            <a:r>
              <a:rPr lang="en-US" sz="2800" b="1" dirty="0" err="1" smtClean="0"/>
              <a:t>Deuda</a:t>
            </a:r>
            <a:r>
              <a:rPr lang="en-US" sz="2800" b="1" dirty="0" smtClean="0"/>
              <a:t> $70 mil </a:t>
            </a:r>
            <a:r>
              <a:rPr lang="en-US" sz="2800" b="1" dirty="0" err="1" smtClean="0"/>
              <a:t>millones</a:t>
            </a:r>
            <a:r>
              <a:rPr lang="en-US" sz="2800" b="1" dirty="0" smtClean="0"/>
              <a:t> + </a:t>
            </a:r>
            <a:r>
              <a:rPr lang="en-US" sz="2800" b="1" dirty="0" err="1" smtClean="0"/>
              <a:t>Intereses</a:t>
            </a:r>
            <a:r>
              <a:rPr lang="en-US" sz="2800" b="1" dirty="0" smtClean="0"/>
              <a:t> = $50 = $120 mil </a:t>
            </a:r>
            <a:r>
              <a:rPr lang="en-US" sz="2800" b="1" dirty="0" err="1" smtClean="0"/>
              <a:t>millones</a:t>
            </a:r>
            <a:r>
              <a:rPr lang="en-US" sz="2800" b="1" dirty="0" smtClean="0"/>
              <a:t> </a:t>
            </a:r>
            <a:endParaRPr lang="en-US" sz="2800" b="1" dirty="0"/>
          </a:p>
        </p:txBody>
      </p:sp>
    </p:spTree>
    <p:extLst>
      <p:ext uri="{BB962C8B-B14F-4D97-AF65-F5344CB8AC3E}">
        <p14:creationId xmlns:p14="http://schemas.microsoft.com/office/powerpoint/2010/main" val="17703020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D3A65C-33A8-4E10-B54C-4B42DE7FAEB4}" type="slidenum">
              <a:rPr lang="en-US" smtClean="0"/>
              <a:t>27</a:t>
            </a:fld>
            <a:endParaRPr lang="en-US"/>
          </a:p>
        </p:txBody>
      </p:sp>
      <p:sp>
        <p:nvSpPr>
          <p:cNvPr id="10" name="Rectangle 9"/>
          <p:cNvSpPr/>
          <p:nvPr/>
        </p:nvSpPr>
        <p:spPr>
          <a:xfrm>
            <a:off x="364723" y="3999800"/>
            <a:ext cx="11827277" cy="1015663"/>
          </a:xfrm>
          <a:prstGeom prst="rect">
            <a:avLst/>
          </a:prstGeom>
        </p:spPr>
        <p:txBody>
          <a:bodyPr wrap="none">
            <a:spAutoFit/>
          </a:bodyPr>
          <a:lstStyle/>
          <a:p>
            <a:r>
              <a:rPr lang="en-US" sz="6000" dirty="0"/>
              <a:t>$</a:t>
            </a:r>
            <a:r>
              <a:rPr lang="en-US" sz="6000" dirty="0" smtClean="0"/>
              <a:t>6,106,579,641,085 = $6.107 x 10</a:t>
            </a:r>
            <a:r>
              <a:rPr lang="en-US" sz="6000" baseline="30000" dirty="0" smtClean="0"/>
              <a:t>12</a:t>
            </a:r>
            <a:r>
              <a:rPr lang="en-US" sz="6000" dirty="0" smtClean="0"/>
              <a:t> </a:t>
            </a:r>
            <a:endParaRPr lang="en-US" sz="600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432365975"/>
              </p:ext>
            </p:extLst>
          </p:nvPr>
        </p:nvGraphicFramePr>
        <p:xfrm>
          <a:off x="1589103" y="452760"/>
          <a:ext cx="9028591" cy="3514641"/>
        </p:xfrm>
        <a:graphic>
          <a:graphicData uri="http://schemas.openxmlformats.org/drawingml/2006/table">
            <a:tbl>
              <a:tblPr firstRow="1" firstCol="1" bandRow="1"/>
              <a:tblGrid>
                <a:gridCol w="3353227"/>
                <a:gridCol w="847031"/>
                <a:gridCol w="3190102"/>
                <a:gridCol w="1638231"/>
              </a:tblGrid>
              <a:tr h="1165516">
                <a:tc>
                  <a:txBody>
                    <a:bodyPr/>
                    <a:lstStyle/>
                    <a:p>
                      <a:pPr marL="0" marR="0">
                        <a:lnSpc>
                          <a:spcPct val="107000"/>
                        </a:lnSpc>
                        <a:spcBef>
                          <a:spcPts val="0"/>
                        </a:spcBef>
                        <a:spcAft>
                          <a:spcPts val="0"/>
                        </a:spcAft>
                      </a:pPr>
                      <a:r>
                        <a:rPr lang="en-US" sz="18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Número</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gn="r">
                        <a:lnSpc>
                          <a:spcPct val="107000"/>
                        </a:lnSpc>
                        <a:spcBef>
                          <a:spcPts val="0"/>
                        </a:spcBef>
                        <a:spcAft>
                          <a:spcPts val="0"/>
                        </a:spcAft>
                      </a:pPr>
                      <a:r>
                        <a:rPr lang="en-US" sz="14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Notación</a:t>
                      </a: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científica</a:t>
                      </a:r>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Sistema largo (PR)</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Sistema </a:t>
                      </a:r>
                      <a:r>
                        <a:rPr lang="en-US" sz="18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corto</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(EU)</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r>
              <a:tr h="294646">
                <a:tc>
                  <a:txBody>
                    <a:bodyPr/>
                    <a:lstStyle/>
                    <a:p>
                      <a:pPr>
                        <a:lnSpc>
                          <a:spcPct val="107000"/>
                        </a:lnSpc>
                      </a:pPr>
                      <a:endParaRPr lang="en-US" sz="1800">
                        <a:effectLst/>
                        <a:latin typeface="Calibri" panose="020F0502020204030204" pitchFamily="34" charset="0"/>
                      </a:endParaRPr>
                    </a:p>
                  </a:txBody>
                  <a:tcPr marL="47050" marR="47050" marT="0" marB="0" anchor="b">
                    <a:lnL>
                      <a:noFill/>
                    </a:lnL>
                    <a:lnR>
                      <a:noFill/>
                    </a:lnR>
                    <a:lnT>
                      <a:noFill/>
                    </a:lnT>
                    <a:lnB>
                      <a:noFill/>
                    </a:lnB>
                  </a:tcPr>
                </a:tc>
                <a:tc>
                  <a:txBody>
                    <a:bodyPr/>
                    <a:lstStyle/>
                    <a:p>
                      <a:pPr>
                        <a:lnSpc>
                          <a:spcPct val="107000"/>
                        </a:lnSpc>
                      </a:pPr>
                      <a:endParaRPr lang="en-US" sz="1800" dirty="0">
                        <a:effectLst/>
                        <a:latin typeface="Calibri" panose="020F0502020204030204" pitchFamily="34" charset="0"/>
                      </a:endParaRPr>
                    </a:p>
                  </a:txBody>
                  <a:tcPr marL="47050" marR="47050" marT="0" marB="0" anchor="b">
                    <a:lnL>
                      <a:noFill/>
                    </a:lnL>
                    <a:lnR>
                      <a:noFill/>
                    </a:lnR>
                    <a:lnT>
                      <a:noFill/>
                    </a:lnT>
                    <a:lnB>
                      <a:noFill/>
                    </a:lnB>
                  </a:tcPr>
                </a:tc>
                <a:tc>
                  <a:txBody>
                    <a:bodyPr/>
                    <a:lstStyle/>
                    <a:p>
                      <a:pPr>
                        <a:lnSpc>
                          <a:spcPct val="107000"/>
                        </a:lnSpc>
                      </a:pPr>
                      <a:endParaRPr lang="en-US" sz="1800" dirty="0">
                        <a:effectLst/>
                        <a:latin typeface="Calibri" panose="020F0502020204030204" pitchFamily="34" charset="0"/>
                      </a:endParaRPr>
                    </a:p>
                  </a:txBody>
                  <a:tcPr marL="47050" marR="47050" marT="0" marB="0" anchor="b">
                    <a:lnL>
                      <a:noFill/>
                    </a:lnL>
                    <a:lnR>
                      <a:noFill/>
                    </a:lnR>
                    <a:lnT>
                      <a:noFill/>
                    </a:lnT>
                    <a:lnB>
                      <a:noFill/>
                    </a:lnB>
                  </a:tcPr>
                </a:tc>
                <a:tc>
                  <a:txBody>
                    <a:bodyPr/>
                    <a:lstStyle/>
                    <a:p>
                      <a:pPr>
                        <a:lnSpc>
                          <a:spcPct val="107000"/>
                        </a:lnSpc>
                      </a:pPr>
                      <a:endParaRPr lang="en-US" sz="1800">
                        <a:effectLst/>
                        <a:latin typeface="Calibri" panose="020F0502020204030204" pitchFamily="34" charset="0"/>
                      </a:endParaRPr>
                    </a:p>
                  </a:txBody>
                  <a:tcPr marL="47050" marR="47050" marT="0" marB="0" anchor="b">
                    <a:lnL>
                      <a:noFill/>
                    </a:lnL>
                    <a:lnR>
                      <a:noFill/>
                    </a:lnR>
                    <a:lnT>
                      <a:noFill/>
                    </a:lnT>
                    <a:lnB>
                      <a:noFill/>
                    </a:lnB>
                  </a:tcPr>
                </a:tc>
              </a:tr>
              <a:tr h="281578">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a:t>
                      </a:r>
                      <a:r>
                        <a:rPr lang="en-US" sz="1800" b="1"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Mil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thousand</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r>
              <a:tr h="281578">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1,000,000</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a:t>
                      </a:r>
                      <a:r>
                        <a:rPr lang="en-US" sz="1800" b="1"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 </a:t>
                      </a:r>
                      <a:r>
                        <a:rPr lang="en-US" sz="18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millón</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million</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r>
              <a:tr h="281578">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1,000,000,000</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solidFill>
                      <a:srgbClr val="FFFF00"/>
                    </a:solidFill>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a:t>
                      </a:r>
                      <a:r>
                        <a:rPr lang="en-US" sz="1800" b="1"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solidFill>
                      <a:srgbClr val="FFFF00"/>
                    </a:solidFill>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mil </a:t>
                      </a:r>
                      <a:r>
                        <a:rPr lang="en-US" sz="18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millones</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(un </a:t>
                      </a:r>
                      <a:r>
                        <a:rPr lang="en-US" sz="18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millardo</a:t>
                      </a: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solidFill>
                      <a:srgbClr val="FFFF00"/>
                    </a:solidFill>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billion</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solidFill>
                      <a:srgbClr val="FFFF00"/>
                    </a:solidFill>
                  </a:tcPr>
                </a:tc>
              </a:tr>
              <a:tr h="281578">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1,000,000,000,000</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a:t>
                      </a:r>
                      <a:r>
                        <a:rPr lang="en-US" sz="1800" b="1"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 </a:t>
                      </a:r>
                      <a:r>
                        <a:rPr lang="en-US" sz="18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billón</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trillion</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solidFill>
                      <a:srgbClr val="FFFF00"/>
                    </a:solidFill>
                  </a:tcPr>
                </a:tc>
              </a:tr>
              <a:tr h="281578">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1,000,000,000,000,000</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a:t>
                      </a:r>
                      <a:r>
                        <a:rPr lang="en-US" sz="1800" b="1"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Mil billones</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quadrillion</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r>
              <a:tr h="281578">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1,000,000,000,000,000,000</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a:t>
                      </a:r>
                      <a:r>
                        <a:rPr lang="en-US" sz="1800" b="1"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 trillón</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solidFill>
                      <a:srgbClr val="FFFF00"/>
                    </a:solidFill>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quintillion</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r>
              <a:tr h="281578">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1,000,000,000,000,000,000,000</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a:t>
                      </a:r>
                      <a:r>
                        <a:rPr lang="en-US" sz="1800" b="1"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Mil trillones</a:t>
                      </a:r>
                      <a:endParaRPr lang="en-US" sz="180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c>
                  <a:txBody>
                    <a:bodyPr/>
                    <a:lstStyle/>
                    <a:p>
                      <a:pPr marL="0" marR="0">
                        <a:lnSpc>
                          <a:spcPct val="107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Sextillion</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txBody>
                  <a:tcPr marL="47050" marR="47050" marT="0" marB="0" anchor="b">
                    <a:lnL>
                      <a:noFill/>
                    </a:lnL>
                    <a:lnR>
                      <a:noFill/>
                    </a:lnR>
                    <a:lnT>
                      <a:noFill/>
                    </a:lnT>
                    <a:lnB>
                      <a:noFill/>
                    </a:lnB>
                  </a:tcPr>
                </a:tc>
              </a:tr>
            </a:tbl>
          </a:graphicData>
        </a:graphic>
      </p:graphicFrame>
      <p:sp>
        <p:nvSpPr>
          <p:cNvPr id="13" name="TextBox 12"/>
          <p:cNvSpPr txBox="1"/>
          <p:nvPr/>
        </p:nvSpPr>
        <p:spPr>
          <a:xfrm>
            <a:off x="1917577" y="5308847"/>
            <a:ext cx="9436223" cy="1384995"/>
          </a:xfrm>
          <a:prstGeom prst="rect">
            <a:avLst/>
          </a:prstGeom>
          <a:noFill/>
        </p:spPr>
        <p:txBody>
          <a:bodyPr wrap="square" rtlCol="0">
            <a:spAutoFit/>
          </a:bodyPr>
          <a:lstStyle/>
          <a:p>
            <a:r>
              <a:rPr lang="en-US" sz="2800" b="1" dirty="0" err="1" smtClean="0"/>
              <a:t>En</a:t>
            </a:r>
            <a:r>
              <a:rPr lang="en-US" sz="2800" b="1" dirty="0" smtClean="0"/>
              <a:t> </a:t>
            </a:r>
            <a:r>
              <a:rPr lang="en-US" sz="2800" b="1" dirty="0" err="1" smtClean="0"/>
              <a:t>Español</a:t>
            </a:r>
            <a:r>
              <a:rPr lang="en-US" sz="2800" b="1" dirty="0" smtClean="0"/>
              <a:t> = $6.107 </a:t>
            </a:r>
            <a:r>
              <a:rPr lang="en-US" sz="2800" b="1" dirty="0" err="1" smtClean="0"/>
              <a:t>billones</a:t>
            </a:r>
            <a:r>
              <a:rPr lang="en-US" sz="2800" b="1" dirty="0" smtClean="0"/>
              <a:t> (NO BILLIONS)</a:t>
            </a:r>
          </a:p>
          <a:p>
            <a:endParaRPr lang="en-US" sz="2800" b="1" dirty="0"/>
          </a:p>
          <a:p>
            <a:r>
              <a:rPr lang="en-US" sz="2800" b="1" dirty="0" err="1" smtClean="0"/>
              <a:t>En</a:t>
            </a:r>
            <a:r>
              <a:rPr lang="en-US" sz="2800" b="1" dirty="0" smtClean="0"/>
              <a:t> </a:t>
            </a:r>
            <a:r>
              <a:rPr lang="en-US" sz="2800" b="1" dirty="0" err="1" smtClean="0"/>
              <a:t>Inglés</a:t>
            </a:r>
            <a:r>
              <a:rPr lang="en-US" sz="2800" b="1" dirty="0" smtClean="0"/>
              <a:t> = $6.107 Trillions</a:t>
            </a:r>
            <a:endParaRPr lang="en-US" sz="2800" b="1" dirty="0"/>
          </a:p>
        </p:txBody>
      </p:sp>
    </p:spTree>
    <p:extLst>
      <p:ext uri="{BB962C8B-B14F-4D97-AF65-F5344CB8AC3E}">
        <p14:creationId xmlns:p14="http://schemas.microsoft.com/office/powerpoint/2010/main" val="2342642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0735"/>
          </a:xfrm>
        </p:spPr>
        <p:txBody>
          <a:bodyPr/>
          <a:lstStyle/>
          <a:p>
            <a:r>
              <a:rPr lang="en-US" dirty="0" err="1" smtClean="0"/>
              <a:t>Conclusiones</a:t>
            </a:r>
            <a:endParaRPr lang="en-US" dirty="0"/>
          </a:p>
        </p:txBody>
      </p:sp>
      <p:sp>
        <p:nvSpPr>
          <p:cNvPr id="3" name="Content Placeholder 2"/>
          <p:cNvSpPr>
            <a:spLocks noGrp="1"/>
          </p:cNvSpPr>
          <p:nvPr>
            <p:ph idx="1"/>
          </p:nvPr>
        </p:nvSpPr>
        <p:spPr>
          <a:xfrm>
            <a:off x="838200" y="1325880"/>
            <a:ext cx="10515600" cy="4851083"/>
          </a:xfrm>
        </p:spPr>
        <p:txBody>
          <a:bodyPr>
            <a:normAutofit fontScale="92500"/>
          </a:bodyPr>
          <a:lstStyle/>
          <a:p>
            <a:r>
              <a:rPr lang="en-US" dirty="0" smtClean="0"/>
              <a:t>El </a:t>
            </a:r>
            <a:r>
              <a:rPr lang="en-US" dirty="0" err="1" smtClean="0"/>
              <a:t>colonialismo</a:t>
            </a:r>
            <a:r>
              <a:rPr lang="en-US" dirty="0" smtClean="0"/>
              <a:t> no </a:t>
            </a:r>
            <a:r>
              <a:rPr lang="en-US" dirty="0" err="1" smtClean="0"/>
              <a:t>es</a:t>
            </a:r>
            <a:r>
              <a:rPr lang="en-US" dirty="0" smtClean="0"/>
              <a:t> </a:t>
            </a:r>
            <a:r>
              <a:rPr lang="en-US" dirty="0" err="1" smtClean="0"/>
              <a:t>libre</a:t>
            </a:r>
            <a:r>
              <a:rPr lang="en-US" dirty="0" smtClean="0"/>
              <a:t> de </a:t>
            </a:r>
            <a:r>
              <a:rPr lang="en-US" dirty="0" err="1" smtClean="0"/>
              <a:t>costos</a:t>
            </a:r>
            <a:r>
              <a:rPr lang="en-US" dirty="0" smtClean="0"/>
              <a:t> a </a:t>
            </a:r>
            <a:r>
              <a:rPr lang="en-US" dirty="0" err="1" smtClean="0"/>
              <a:t>los</a:t>
            </a:r>
            <a:r>
              <a:rPr lang="en-US" dirty="0" smtClean="0"/>
              <a:t> </a:t>
            </a:r>
            <a:r>
              <a:rPr lang="en-US" dirty="0" err="1" smtClean="0"/>
              <a:t>ciudadanos</a:t>
            </a:r>
            <a:r>
              <a:rPr lang="en-US" dirty="0" smtClean="0"/>
              <a:t> que son </a:t>
            </a:r>
            <a:r>
              <a:rPr lang="en-US" dirty="0" err="1" smtClean="0"/>
              <a:t>colonizados</a:t>
            </a:r>
            <a:r>
              <a:rPr lang="en-US" dirty="0" smtClean="0"/>
              <a:t>.</a:t>
            </a:r>
          </a:p>
          <a:p>
            <a:endParaRPr lang="en-US" dirty="0" smtClean="0"/>
          </a:p>
          <a:p>
            <a:r>
              <a:rPr lang="en-US" dirty="0" err="1" smtClean="0"/>
              <a:t>En</a:t>
            </a:r>
            <a:r>
              <a:rPr lang="en-US" dirty="0" smtClean="0"/>
              <a:t> el </a:t>
            </a:r>
            <a:r>
              <a:rPr lang="en-US" dirty="0" err="1" smtClean="0"/>
              <a:t>caso</a:t>
            </a:r>
            <a:r>
              <a:rPr lang="en-US" dirty="0" smtClean="0"/>
              <a:t> de Puerto Rico, y </a:t>
            </a:r>
            <a:r>
              <a:rPr lang="en-US" dirty="0" err="1" smtClean="0"/>
              <a:t>diferencias</a:t>
            </a:r>
            <a:r>
              <a:rPr lang="en-US" dirty="0" smtClean="0"/>
              <a:t> con </a:t>
            </a:r>
            <a:r>
              <a:rPr lang="en-US" dirty="0" err="1" smtClean="0"/>
              <a:t>otros</a:t>
            </a:r>
            <a:r>
              <a:rPr lang="en-US" dirty="0" smtClean="0"/>
              <a:t> </a:t>
            </a:r>
            <a:r>
              <a:rPr lang="en-US" dirty="0" err="1" smtClean="0"/>
              <a:t>esquemas</a:t>
            </a:r>
            <a:r>
              <a:rPr lang="en-US" dirty="0" smtClean="0"/>
              <a:t> de metropolis-</a:t>
            </a:r>
            <a:r>
              <a:rPr lang="en-US" dirty="0" err="1" smtClean="0"/>
              <a:t>colonia</a:t>
            </a:r>
            <a:r>
              <a:rPr lang="en-US" dirty="0" smtClean="0"/>
              <a:t> </a:t>
            </a:r>
            <a:r>
              <a:rPr lang="en-US" dirty="0" err="1" smtClean="0"/>
              <a:t>pues</a:t>
            </a:r>
            <a:r>
              <a:rPr lang="en-US" dirty="0" smtClean="0"/>
              <a:t> </a:t>
            </a:r>
            <a:r>
              <a:rPr lang="en-US" dirty="0" err="1" smtClean="0"/>
              <a:t>en</a:t>
            </a:r>
            <a:r>
              <a:rPr lang="en-US" dirty="0" smtClean="0"/>
              <a:t> 1917, el </a:t>
            </a:r>
            <a:r>
              <a:rPr lang="en-US" dirty="0" err="1" smtClean="0"/>
              <a:t>Congreso</a:t>
            </a:r>
            <a:r>
              <a:rPr lang="en-US" dirty="0" smtClean="0"/>
              <a:t> de E.U. </a:t>
            </a:r>
            <a:r>
              <a:rPr lang="en-US" dirty="0" err="1" smtClean="0"/>
              <a:t>otorgó</a:t>
            </a:r>
            <a:r>
              <a:rPr lang="en-US" dirty="0" smtClean="0"/>
              <a:t> la </a:t>
            </a:r>
            <a:r>
              <a:rPr lang="en-US" dirty="0" err="1" smtClean="0"/>
              <a:t>ciudadania</a:t>
            </a:r>
            <a:r>
              <a:rPr lang="en-US" dirty="0" smtClean="0"/>
              <a:t> de E.U. de </a:t>
            </a:r>
            <a:r>
              <a:rPr lang="en-US" dirty="0" err="1" smtClean="0"/>
              <a:t>manera</a:t>
            </a:r>
            <a:r>
              <a:rPr lang="en-US" dirty="0" smtClean="0"/>
              <a:t> unilateral.</a:t>
            </a:r>
          </a:p>
          <a:p>
            <a:endParaRPr lang="en-US" dirty="0"/>
          </a:p>
          <a:p>
            <a:r>
              <a:rPr lang="en-US" dirty="0" smtClean="0"/>
              <a:t>El </a:t>
            </a:r>
            <a:r>
              <a:rPr lang="en-US" dirty="0" err="1" smtClean="0"/>
              <a:t>costo</a:t>
            </a:r>
            <a:r>
              <a:rPr lang="en-US" dirty="0" smtClean="0"/>
              <a:t> </a:t>
            </a:r>
            <a:r>
              <a:rPr lang="en-US" dirty="0" err="1" smtClean="0"/>
              <a:t>redunda</a:t>
            </a:r>
            <a:r>
              <a:rPr lang="en-US" dirty="0" smtClean="0"/>
              <a:t> </a:t>
            </a:r>
            <a:r>
              <a:rPr lang="en-US" dirty="0" err="1" smtClean="0"/>
              <a:t>en</a:t>
            </a:r>
            <a:r>
              <a:rPr lang="en-US" dirty="0" smtClean="0"/>
              <a:t> la </a:t>
            </a:r>
            <a:r>
              <a:rPr lang="en-US" dirty="0" err="1" smtClean="0"/>
              <a:t>expropación</a:t>
            </a:r>
            <a:r>
              <a:rPr lang="en-US" dirty="0" smtClean="0"/>
              <a:t> </a:t>
            </a:r>
            <a:r>
              <a:rPr lang="en-US" dirty="0" err="1" smtClean="0"/>
              <a:t>por</a:t>
            </a:r>
            <a:r>
              <a:rPr lang="en-US" dirty="0" smtClean="0"/>
              <a:t> </a:t>
            </a:r>
            <a:r>
              <a:rPr lang="en-US" dirty="0" err="1" smtClean="0"/>
              <a:t>fuerza</a:t>
            </a:r>
            <a:r>
              <a:rPr lang="en-US" dirty="0" smtClean="0"/>
              <a:t> del valor </a:t>
            </a:r>
            <a:r>
              <a:rPr lang="en-US" dirty="0" err="1" smtClean="0"/>
              <a:t>económico</a:t>
            </a:r>
            <a:r>
              <a:rPr lang="en-US" dirty="0" smtClean="0"/>
              <a:t>, social, </a:t>
            </a:r>
            <a:r>
              <a:rPr lang="en-US" dirty="0" err="1" smtClean="0"/>
              <a:t>politica</a:t>
            </a:r>
            <a:r>
              <a:rPr lang="en-US" dirty="0" smtClean="0"/>
              <a:t>, de </a:t>
            </a:r>
            <a:r>
              <a:rPr lang="en-US" dirty="0" err="1" smtClean="0"/>
              <a:t>localización</a:t>
            </a:r>
            <a:r>
              <a:rPr lang="en-US" dirty="0" smtClean="0"/>
              <a:t> </a:t>
            </a:r>
            <a:r>
              <a:rPr lang="en-US" dirty="0" err="1" smtClean="0"/>
              <a:t>estrategica</a:t>
            </a:r>
            <a:r>
              <a:rPr lang="en-US" dirty="0" smtClean="0"/>
              <a:t> para lo </a:t>
            </a:r>
            <a:r>
              <a:rPr lang="en-US" dirty="0" err="1" smtClean="0"/>
              <a:t>militar</a:t>
            </a:r>
            <a:r>
              <a:rPr lang="en-US" dirty="0" smtClean="0"/>
              <a:t> y </a:t>
            </a:r>
            <a:r>
              <a:rPr lang="en-US" dirty="0" err="1" smtClean="0"/>
              <a:t>comercial</a:t>
            </a:r>
            <a:r>
              <a:rPr lang="en-US" dirty="0" smtClean="0"/>
              <a:t>.</a:t>
            </a:r>
          </a:p>
          <a:p>
            <a:endParaRPr lang="en-US" dirty="0"/>
          </a:p>
          <a:p>
            <a:r>
              <a:rPr lang="en-US" dirty="0" smtClean="0"/>
              <a:t>El </a:t>
            </a:r>
            <a:r>
              <a:rPr lang="en-US" dirty="0" err="1" smtClean="0"/>
              <a:t>costo</a:t>
            </a:r>
            <a:r>
              <a:rPr lang="en-US" dirty="0" smtClean="0"/>
              <a:t> </a:t>
            </a:r>
            <a:r>
              <a:rPr lang="en-US" dirty="0" err="1" smtClean="0"/>
              <a:t>llega</a:t>
            </a:r>
            <a:r>
              <a:rPr lang="en-US" dirty="0" smtClean="0"/>
              <a:t> a  </a:t>
            </a:r>
            <a:r>
              <a:rPr lang="es-PR" dirty="0" smtClean="0"/>
              <a:t>$</a:t>
            </a:r>
            <a:r>
              <a:rPr lang="es-PR" dirty="0"/>
              <a:t>6,106,579,641,085 </a:t>
            </a:r>
            <a:r>
              <a:rPr lang="es-PR" dirty="0" err="1"/>
              <a:t>ó</a:t>
            </a:r>
            <a:r>
              <a:rPr lang="es-PR" dirty="0"/>
              <a:t> $6.107 x 10</a:t>
            </a:r>
            <a:r>
              <a:rPr lang="es-PR" baseline="30000" dirty="0"/>
              <a:t>12. </a:t>
            </a:r>
            <a:r>
              <a:rPr lang="es-PR" dirty="0"/>
              <a:t>Esta cantidad es 59.9 veces el valor actual del PIB nominal de PR.</a:t>
            </a:r>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28</a:t>
            </a:fld>
            <a:endParaRPr lang="en-US"/>
          </a:p>
        </p:txBody>
      </p:sp>
    </p:spTree>
    <p:extLst>
      <p:ext uri="{BB962C8B-B14F-4D97-AF65-F5344CB8AC3E}">
        <p14:creationId xmlns:p14="http://schemas.microsoft.com/office/powerpoint/2010/main" val="167091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05840" y="1197739"/>
            <a:ext cx="9886950" cy="2862322"/>
          </a:xfrm>
          <a:prstGeom prst="rect">
            <a:avLst/>
          </a:prstGeom>
        </p:spPr>
        <p:txBody>
          <a:bodyPr wrap="square">
            <a:spAutoFit/>
          </a:bodyPr>
          <a:lstStyle/>
          <a:p>
            <a:r>
              <a:rPr lang="en-US" sz="2400" i="1" dirty="0" smtClean="0"/>
              <a:t>But the problem in Puerto Rico is not its debt, the vulture funds or even the Financial Control Authority. The problem is that Puerto Rico, a tiny island in the Caribbean, is staring into the rifle barrel of the entire US capitalist system.</a:t>
            </a:r>
          </a:p>
          <a:p>
            <a:endParaRPr lang="en-US" sz="2400" dirty="0"/>
          </a:p>
          <a:p>
            <a:endParaRPr lang="en-US" sz="2400" dirty="0" smtClean="0"/>
          </a:p>
          <a:p>
            <a:r>
              <a:rPr lang="en-US" b="1" i="1" u="sng" dirty="0" smtClean="0"/>
              <a:t>No More Colonialism Disguised as Financial Assistance: The US Must Relinquish Puerto Rico</a:t>
            </a:r>
            <a:r>
              <a:rPr lang="en-US" dirty="0" smtClean="0"/>
              <a:t>. Thursday, May 19, 2016 By Nelson A. Denis, </a:t>
            </a:r>
            <a:r>
              <a:rPr lang="en-US" dirty="0" err="1" smtClean="0"/>
              <a:t>Truthout</a:t>
            </a:r>
            <a:r>
              <a:rPr lang="en-US" dirty="0" smtClean="0"/>
              <a:t> | Op-Ed http://www.truth-out.org/opinion/item/35274-no-more-colonialism-disguised-as-financial-assistance-the-us-must-relinquish-puerto-rico</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fld id="{40D3A65C-33A8-4E10-B54C-4B42DE7FAEB4}" type="slidenum">
              <a:rPr lang="en-US" smtClean="0"/>
              <a:t>3</a:t>
            </a:fld>
            <a:endParaRPr lang="en-US"/>
          </a:p>
        </p:txBody>
      </p:sp>
      <p:pic>
        <p:nvPicPr>
          <p:cNvPr id="4" name="Picture 2" descr="Image result for caricaturas de la invasion americana a puerto rico 18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0729" y="4274878"/>
            <a:ext cx="2857500" cy="2081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017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591"/>
            <a:ext cx="10515600" cy="800100"/>
          </a:xfrm>
        </p:spPr>
        <p:txBody>
          <a:bodyPr/>
          <a:lstStyle/>
          <a:p>
            <a:r>
              <a:rPr lang="es-PR" dirty="0" smtClean="0"/>
              <a:t>¿ qué significa colonialismo ?. </a:t>
            </a:r>
            <a:endParaRPr lang="en-US" dirty="0"/>
          </a:p>
        </p:txBody>
      </p:sp>
      <p:sp>
        <p:nvSpPr>
          <p:cNvPr id="3" name="Content Placeholder 2"/>
          <p:cNvSpPr>
            <a:spLocks noGrp="1"/>
          </p:cNvSpPr>
          <p:nvPr>
            <p:ph idx="1"/>
          </p:nvPr>
        </p:nvSpPr>
        <p:spPr>
          <a:xfrm>
            <a:off x="838200" y="1120140"/>
            <a:ext cx="10515600" cy="5056823"/>
          </a:xfrm>
        </p:spPr>
        <p:txBody>
          <a:bodyPr>
            <a:normAutofit fontScale="85000" lnSpcReduction="20000"/>
          </a:bodyPr>
          <a:lstStyle/>
          <a:p>
            <a:pPr lvl="0"/>
            <a:r>
              <a:rPr lang="es-PR" dirty="0"/>
              <a:t>El estudio tiene como propósito estimar el </a:t>
            </a:r>
            <a:r>
              <a:rPr lang="es-PR" b="1" i="1" dirty="0"/>
              <a:t>costo socio-económico</a:t>
            </a:r>
            <a:r>
              <a:rPr lang="es-PR" dirty="0"/>
              <a:t> de sobre un siglo de coloniaje de Estados Unidos a Puerto Rico.</a:t>
            </a:r>
            <a:endParaRPr lang="en-US" dirty="0"/>
          </a:p>
          <a:p>
            <a:endParaRPr lang="en-US" dirty="0"/>
          </a:p>
          <a:p>
            <a:pPr lvl="0"/>
            <a:r>
              <a:rPr lang="es-PR" dirty="0"/>
              <a:t>Primero</a:t>
            </a:r>
            <a:r>
              <a:rPr lang="es-PR" b="1" i="1" dirty="0"/>
              <a:t>, </a:t>
            </a:r>
            <a:r>
              <a:rPr lang="es-PR" b="1" i="1" dirty="0" smtClean="0"/>
              <a:t>el colonialismo </a:t>
            </a:r>
            <a:r>
              <a:rPr lang="es-PR" dirty="0" smtClean="0"/>
              <a:t>es </a:t>
            </a:r>
            <a:r>
              <a:rPr lang="es-PR" dirty="0"/>
              <a:t>la influencia o dominación de un país por parte de otro más poderoso y de todas las consecuencias funestas o positivas (si existen) que surjan de esta relación.</a:t>
            </a:r>
            <a:endParaRPr lang="en-US" dirty="0"/>
          </a:p>
          <a:p>
            <a:endParaRPr lang="en-US" dirty="0"/>
          </a:p>
          <a:p>
            <a:pPr lvl="0"/>
            <a:r>
              <a:rPr lang="es-PR" dirty="0"/>
              <a:t>El </a:t>
            </a:r>
            <a:r>
              <a:rPr lang="es-PR" b="1" i="1" dirty="0"/>
              <a:t>colonialismo </a:t>
            </a:r>
            <a:r>
              <a:rPr lang="es-PR" dirty="0"/>
              <a:t>modernamente es un crimen; creo que siempre ha sido criminal pues sustrae riqueza de un país o territorio por medio de la fuerza, y para el beneficio de país interventor (imperio).  </a:t>
            </a:r>
            <a:endParaRPr lang="es-PR" dirty="0" smtClean="0"/>
          </a:p>
          <a:p>
            <a:pPr lvl="0"/>
            <a:endParaRPr lang="es-PR" dirty="0"/>
          </a:p>
          <a:p>
            <a:pPr lvl="0"/>
            <a:r>
              <a:rPr lang="es-PR" dirty="0" smtClean="0"/>
              <a:t>El </a:t>
            </a:r>
            <a:r>
              <a:rPr lang="es-PR" b="1" i="1" dirty="0"/>
              <a:t>colonialismo </a:t>
            </a:r>
            <a:r>
              <a:rPr lang="es-PR" dirty="0"/>
              <a:t>carece de legitimación, carece de una gobernanza democrática en donde los colonizados tenga la capacidad para contradecir las voluntades del Imperio. El país Imperio toma las decisiones para el beneficio de este mismo y no del colonizado. </a:t>
            </a:r>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4</a:t>
            </a:fld>
            <a:endParaRPr lang="en-US"/>
          </a:p>
        </p:txBody>
      </p:sp>
    </p:spTree>
    <p:extLst>
      <p:ext uri="{BB962C8B-B14F-4D97-AF65-F5344CB8AC3E}">
        <p14:creationId xmlns:p14="http://schemas.microsoft.com/office/powerpoint/2010/main" val="510254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941070" y="375136"/>
            <a:ext cx="10118920" cy="3443605"/>
          </a:xfrm>
          <a:prstGeom prst="rect">
            <a:avLst/>
          </a:prstGeom>
        </p:spPr>
      </p:pic>
      <p:sp>
        <p:nvSpPr>
          <p:cNvPr id="5" name="TextBox 4"/>
          <p:cNvSpPr txBox="1"/>
          <p:nvPr/>
        </p:nvSpPr>
        <p:spPr>
          <a:xfrm>
            <a:off x="594360" y="4849913"/>
            <a:ext cx="8088630" cy="369332"/>
          </a:xfrm>
          <a:prstGeom prst="rect">
            <a:avLst/>
          </a:prstGeom>
          <a:noFill/>
        </p:spPr>
        <p:txBody>
          <a:bodyPr wrap="square" rtlCol="0">
            <a:spAutoFit/>
          </a:bodyPr>
          <a:lstStyle/>
          <a:p>
            <a:endParaRPr lang="en-US" dirty="0"/>
          </a:p>
        </p:txBody>
      </p:sp>
      <p:sp>
        <p:nvSpPr>
          <p:cNvPr id="6" name="Rectangle 5"/>
          <p:cNvSpPr/>
          <p:nvPr/>
        </p:nvSpPr>
        <p:spPr>
          <a:xfrm>
            <a:off x="594360" y="247023"/>
            <a:ext cx="8458200" cy="47180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40D3A65C-33A8-4E10-B54C-4B42DE7FAEB4}" type="slidenum">
              <a:rPr lang="en-US" smtClean="0"/>
              <a:t>5</a:t>
            </a:fld>
            <a:endParaRPr lang="en-US"/>
          </a:p>
        </p:txBody>
      </p:sp>
      <p:pic>
        <p:nvPicPr>
          <p:cNvPr id="7" name="Picture 6"/>
          <p:cNvPicPr>
            <a:picLocks noChangeAspect="1"/>
          </p:cNvPicPr>
          <p:nvPr/>
        </p:nvPicPr>
        <p:blipFill>
          <a:blip r:embed="rId4"/>
          <a:stretch>
            <a:fillRect/>
          </a:stretch>
        </p:blipFill>
        <p:spPr>
          <a:xfrm>
            <a:off x="941070" y="3818741"/>
            <a:ext cx="10309859" cy="2774621"/>
          </a:xfrm>
          <a:prstGeom prst="rect">
            <a:avLst/>
          </a:prstGeom>
        </p:spPr>
      </p:pic>
    </p:spTree>
    <p:extLst>
      <p:ext uri="{BB962C8B-B14F-4D97-AF65-F5344CB8AC3E}">
        <p14:creationId xmlns:p14="http://schemas.microsoft.com/office/powerpoint/2010/main" val="254422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746871" y="2044657"/>
            <a:ext cx="10515600" cy="3666681"/>
          </a:xfrm>
          <a:prstGeom prst="rect">
            <a:avLst/>
          </a:prstGeom>
        </p:spPr>
      </p:pic>
      <p:sp>
        <p:nvSpPr>
          <p:cNvPr id="2" name="Slide Number Placeholder 1"/>
          <p:cNvSpPr>
            <a:spLocks noGrp="1"/>
          </p:cNvSpPr>
          <p:nvPr>
            <p:ph type="sldNum" sz="quarter" idx="12"/>
          </p:nvPr>
        </p:nvSpPr>
        <p:spPr/>
        <p:txBody>
          <a:bodyPr/>
          <a:lstStyle/>
          <a:p>
            <a:fld id="{40D3A65C-33A8-4E10-B54C-4B42DE7FAEB4}" type="slidenum">
              <a:rPr lang="en-US" smtClean="0"/>
              <a:t>6</a:t>
            </a:fld>
            <a:endParaRPr lang="en-US"/>
          </a:p>
        </p:txBody>
      </p:sp>
      <p:sp>
        <p:nvSpPr>
          <p:cNvPr id="3" name="TextBox 2"/>
          <p:cNvSpPr txBox="1"/>
          <p:nvPr/>
        </p:nvSpPr>
        <p:spPr>
          <a:xfrm>
            <a:off x="843378" y="941033"/>
            <a:ext cx="9925235" cy="646331"/>
          </a:xfrm>
          <a:prstGeom prst="rect">
            <a:avLst/>
          </a:prstGeom>
          <a:noFill/>
        </p:spPr>
        <p:txBody>
          <a:bodyPr wrap="square" rtlCol="0">
            <a:spAutoFit/>
          </a:bodyPr>
          <a:lstStyle/>
          <a:p>
            <a:r>
              <a:rPr lang="en-US" sz="3600" b="1" dirty="0" smtClean="0"/>
              <a:t>Las </a:t>
            </a:r>
            <a:r>
              <a:rPr lang="en-US" sz="3600" b="1" dirty="0" err="1" smtClean="0"/>
              <a:t>múltiples</a:t>
            </a:r>
            <a:r>
              <a:rPr lang="en-US" sz="3600" b="1" dirty="0" smtClean="0"/>
              <a:t> </a:t>
            </a:r>
            <a:r>
              <a:rPr lang="en-US" sz="3600" b="1" dirty="0" err="1" smtClean="0"/>
              <a:t>dimensiones</a:t>
            </a:r>
            <a:r>
              <a:rPr lang="en-US" sz="3600" b="1" dirty="0" smtClean="0"/>
              <a:t> del </a:t>
            </a:r>
            <a:r>
              <a:rPr lang="en-US" sz="3600" b="1" dirty="0" err="1" smtClean="0"/>
              <a:t>colonialismo</a:t>
            </a:r>
            <a:endParaRPr lang="en-US" sz="3600" b="1" dirty="0"/>
          </a:p>
        </p:txBody>
      </p:sp>
    </p:spTree>
    <p:extLst>
      <p:ext uri="{BB962C8B-B14F-4D97-AF65-F5344CB8AC3E}">
        <p14:creationId xmlns:p14="http://schemas.microsoft.com/office/powerpoint/2010/main" val="3950906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7629" y="385516"/>
            <a:ext cx="9144000" cy="2387600"/>
          </a:xfrm>
        </p:spPr>
        <p:txBody>
          <a:bodyPr/>
          <a:lstStyle/>
          <a:p>
            <a:r>
              <a:rPr lang="en-US" b="1" dirty="0" err="1" smtClean="0"/>
              <a:t>Transfondo</a:t>
            </a:r>
            <a:r>
              <a:rPr lang="en-US" b="1" dirty="0" smtClean="0"/>
              <a:t> del </a:t>
            </a:r>
            <a:r>
              <a:rPr lang="en-US" b="1" dirty="0" err="1" smtClean="0"/>
              <a:t>Colonialismo</a:t>
            </a:r>
            <a:r>
              <a:rPr lang="en-US" b="1" dirty="0" smtClean="0"/>
              <a:t> </a:t>
            </a:r>
            <a:r>
              <a:rPr lang="en-US" b="1" dirty="0" err="1" smtClean="0"/>
              <a:t>en</a:t>
            </a:r>
            <a:r>
              <a:rPr lang="en-US" b="1" dirty="0" smtClean="0"/>
              <a:t> Puerto Rico</a:t>
            </a:r>
            <a:endParaRPr lang="en-US" b="1" dirty="0"/>
          </a:p>
        </p:txBody>
      </p:sp>
      <p:sp>
        <p:nvSpPr>
          <p:cNvPr id="4" name="Slide Number Placeholder 3"/>
          <p:cNvSpPr>
            <a:spLocks noGrp="1"/>
          </p:cNvSpPr>
          <p:nvPr>
            <p:ph type="sldNum" sz="quarter" idx="12"/>
          </p:nvPr>
        </p:nvSpPr>
        <p:spPr/>
        <p:txBody>
          <a:bodyPr/>
          <a:lstStyle/>
          <a:p>
            <a:fld id="{40D3A65C-33A8-4E10-B54C-4B42DE7FAEB4}" type="slidenum">
              <a:rPr lang="en-US" smtClean="0"/>
              <a:t>7</a:t>
            </a:fld>
            <a:endParaRPr lang="en-US"/>
          </a:p>
        </p:txBody>
      </p:sp>
      <p:sp>
        <p:nvSpPr>
          <p:cNvPr id="5" name="AutoShape 2" descr="Image result for fotos invasion americana a puerto rico 189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mage result for fotos invasion americana a puerto rico 18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7629" y="3509963"/>
            <a:ext cx="1809750" cy="25241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fotos invasion americana a puerto rico 18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6816" y="3449337"/>
            <a:ext cx="3991191" cy="264537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fotos invasion americana a puerto rico 18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0324" y="3237215"/>
            <a:ext cx="21526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661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D3A65C-33A8-4E10-B54C-4B42DE7FAEB4}" type="slidenum">
              <a:rPr lang="en-US" smtClean="0"/>
              <a:t>8</a:t>
            </a:fld>
            <a:endParaRPr lang="en-US"/>
          </a:p>
        </p:txBody>
      </p:sp>
      <p:pic>
        <p:nvPicPr>
          <p:cNvPr id="5122" name="Picture 2" descr="Image result for caricaturas de la invasion americana a puerto rico 189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09708" y="559293"/>
            <a:ext cx="9454719" cy="5528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260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9265"/>
          </a:xfrm>
        </p:spPr>
        <p:txBody>
          <a:bodyPr>
            <a:normAutofit fontScale="90000"/>
          </a:bodyPr>
          <a:lstStyle/>
          <a:p>
            <a:r>
              <a:rPr lang="en-US" dirty="0" smtClean="0"/>
              <a:t>El </a:t>
            </a:r>
            <a:r>
              <a:rPr lang="en-US" dirty="0" err="1" smtClean="0"/>
              <a:t>Caso</a:t>
            </a:r>
            <a:r>
              <a:rPr lang="en-US" dirty="0" smtClean="0"/>
              <a:t> de Puerto Rico</a:t>
            </a:r>
            <a:endParaRPr lang="en-US" dirty="0"/>
          </a:p>
        </p:txBody>
      </p:sp>
      <p:sp>
        <p:nvSpPr>
          <p:cNvPr id="3" name="Content Placeholder 2"/>
          <p:cNvSpPr>
            <a:spLocks noGrp="1"/>
          </p:cNvSpPr>
          <p:nvPr>
            <p:ph idx="1"/>
          </p:nvPr>
        </p:nvSpPr>
        <p:spPr>
          <a:xfrm>
            <a:off x="838200" y="960120"/>
            <a:ext cx="10515600" cy="5216843"/>
          </a:xfrm>
        </p:spPr>
        <p:txBody>
          <a:bodyPr/>
          <a:lstStyle/>
          <a:p>
            <a:pPr lvl="0"/>
            <a:r>
              <a:rPr lang="es-PR" dirty="0"/>
              <a:t>E.U. impuso su marco institucional a los puertorriqueños y al control de su riqueza (tierra, recursos marítimos, espacio, residentes, etc.) y a la formación de riqueza; sin mediar ninguna decisión de los residentes locales (puertorriqueño), en un consentimiento voluntario, y/o legítimos hacia el poder Imperial. </a:t>
            </a:r>
            <a:endParaRPr lang="en-US" dirty="0"/>
          </a:p>
          <a:p>
            <a:endParaRPr lang="en-US" dirty="0"/>
          </a:p>
          <a:p>
            <a:pPr lvl="0"/>
            <a:r>
              <a:rPr lang="es-PR" dirty="0"/>
              <a:t>La misma </a:t>
            </a:r>
            <a:r>
              <a:rPr lang="es-PR" i="1" dirty="0"/>
              <a:t>Constitución de Puerto Rico </a:t>
            </a:r>
            <a:r>
              <a:rPr lang="es-PR" dirty="0"/>
              <a:t>es una ley federal, en donde y a pesar del referéndum interno de la Ley 600, fueron permitidos por el Congreso. </a:t>
            </a:r>
            <a:r>
              <a:rPr lang="es-PR" dirty="0" smtClean="0"/>
              <a:t>Excluye </a:t>
            </a:r>
            <a:r>
              <a:rPr lang="es-PR" dirty="0"/>
              <a:t>la Sección 20 de la Constitución del ELA</a:t>
            </a:r>
            <a:r>
              <a:rPr lang="es-PR" dirty="0" smtClean="0"/>
              <a:t>.</a:t>
            </a:r>
            <a:endParaRPr lang="en-US" dirty="0"/>
          </a:p>
        </p:txBody>
      </p:sp>
      <p:sp>
        <p:nvSpPr>
          <p:cNvPr id="4" name="Slide Number Placeholder 3"/>
          <p:cNvSpPr>
            <a:spLocks noGrp="1"/>
          </p:cNvSpPr>
          <p:nvPr>
            <p:ph type="sldNum" sz="quarter" idx="12"/>
          </p:nvPr>
        </p:nvSpPr>
        <p:spPr/>
        <p:txBody>
          <a:bodyPr/>
          <a:lstStyle/>
          <a:p>
            <a:fld id="{40D3A65C-33A8-4E10-B54C-4B42DE7FAEB4}" type="slidenum">
              <a:rPr lang="en-US" smtClean="0"/>
              <a:t>9</a:t>
            </a:fld>
            <a:endParaRPr lang="en-US"/>
          </a:p>
        </p:txBody>
      </p:sp>
    </p:spTree>
    <p:extLst>
      <p:ext uri="{BB962C8B-B14F-4D97-AF65-F5344CB8AC3E}">
        <p14:creationId xmlns:p14="http://schemas.microsoft.com/office/powerpoint/2010/main" val="1683120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1729</Words>
  <Application>Microsoft Office PowerPoint</Application>
  <PresentationFormat>Widescreen</PresentationFormat>
  <Paragraphs>237</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MS Mincho</vt:lpstr>
      <vt:lpstr>Arial</vt:lpstr>
      <vt:lpstr>Calibri</vt:lpstr>
      <vt:lpstr>Calibri Light</vt:lpstr>
      <vt:lpstr>Times New Roman</vt:lpstr>
      <vt:lpstr>Verdana</vt:lpstr>
      <vt:lpstr>Office Theme</vt:lpstr>
      <vt:lpstr>El Costo Socio-Económico del Colonialismo en Puerto Rico: 1898 al presente   José Israel Alameda Lozada Ph.D. Economista y Profesor de la UPR RUM Departamento de Economía </vt:lpstr>
      <vt:lpstr>PowerPoint Presentation</vt:lpstr>
      <vt:lpstr>PowerPoint Presentation</vt:lpstr>
      <vt:lpstr>¿ qué significa colonialismo ?. </vt:lpstr>
      <vt:lpstr>PowerPoint Presentation</vt:lpstr>
      <vt:lpstr>PowerPoint Presentation</vt:lpstr>
      <vt:lpstr>Transfondo del Colonialismo en Puerto Rico</vt:lpstr>
      <vt:lpstr>PowerPoint Presentation</vt:lpstr>
      <vt:lpstr>El Caso de Puerto Rico</vt:lpstr>
      <vt:lpstr> </vt:lpstr>
      <vt:lpstr>RAZONES PARA LA EXPANSION ULTRAMARINA DE E.E.U.U.   </vt:lpstr>
      <vt:lpstr>RAZONES PARA LA EXPANSION ULTRAMARINA DE E.E.U.U</vt:lpstr>
      <vt:lpstr>RAZONES PARA LA EXPANSION ULTRAMARINA DE E.U.</vt:lpstr>
      <vt:lpstr>Costo de colonialismo</vt:lpstr>
      <vt:lpstr>Costo de colonialismo</vt:lpstr>
      <vt:lpstr>Costo de colonialismo</vt:lpstr>
      <vt:lpstr>Costo de colonialismo</vt:lpstr>
      <vt:lpstr>Costo de colonialismo</vt:lpstr>
      <vt:lpstr>Estados Unidos impuso a los puertorriqueños</vt:lpstr>
      <vt:lpstr>¿ ………..Y los fondos federales ?</vt:lpstr>
      <vt:lpstr>PowerPoint Presentation</vt:lpstr>
      <vt:lpstr>Costo de colonialismo</vt:lpstr>
      <vt:lpstr>El costo socio-económico del coloniaje viene de dos partidas a estimarse: </vt:lpstr>
      <vt:lpstr>Metodología de estimación: El valor expropiado del land space.   </vt:lpstr>
      <vt:lpstr>El valor expropiado de los residentes.  </vt:lpstr>
      <vt:lpstr>El Costo total</vt:lpstr>
      <vt:lpstr>PowerPoint Presentation</vt:lpstr>
      <vt:lpstr>Conclusiones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Costo Socio-Económico del Colonialismo en Puerto Rico: 1898 al presente   José Israel Alameda Lozada Ph.D. Economista y Profesor de la UPR RUM Departamento de Economía</dc:title>
  <dc:creator>owner</dc:creator>
  <cp:lastModifiedBy>owner</cp:lastModifiedBy>
  <cp:revision>35</cp:revision>
  <cp:lastPrinted>2018-05-10T12:54:09Z</cp:lastPrinted>
  <dcterms:created xsi:type="dcterms:W3CDTF">2018-03-26T02:55:16Z</dcterms:created>
  <dcterms:modified xsi:type="dcterms:W3CDTF">2018-05-12T00:55:13Z</dcterms:modified>
</cp:coreProperties>
</file>